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9AC6B5-DF5F-4205-BCA4-07CB539E128C}">
  <a:tblStyle styleId="{709AC6B5-DF5F-4205-BCA4-07CB539E128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be2b641fec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be2b641fec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d5b877419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d5b877419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d5b877419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d5b877419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d5b877419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d5b877419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e2b641fec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e2b641fec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e2b641fe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e2b641fe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e2b641fe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e2b641fe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e2b641fec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e2b641fec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e2b641fec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e2b641fec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e2bc1ce2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e2bc1ce2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e2b641fec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e2b641fec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e2b641fec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e2b641fec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6fa3c898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6fa3c8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6fa3c89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6fa3c8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d5b87741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d5b87741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d5b877419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d5b877419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d5b8774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d5b8774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d5b8774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d5b8774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c6fa3c898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c6fa3c8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6fa3c898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6fa3c89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e2b641fe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e2b641fe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gif"/><Relationship Id="rId4" Type="http://schemas.openxmlformats.org/officeDocument/2006/relationships/image" Target="../media/image20.gif"/><Relationship Id="rId5" Type="http://schemas.openxmlformats.org/officeDocument/2006/relationships/image" Target="../media/image16.gif"/><Relationship Id="rId6"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gif"/><Relationship Id="rId4" Type="http://schemas.openxmlformats.org/officeDocument/2006/relationships/image" Target="../media/image14.gif"/><Relationship Id="rId5" Type="http://schemas.openxmlformats.org/officeDocument/2006/relationships/image" Target="../media/image12.gif"/><Relationship Id="rId6" Type="http://schemas.openxmlformats.org/officeDocument/2006/relationships/image" Target="../media/image1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gif"/><Relationship Id="rId4" Type="http://schemas.openxmlformats.org/officeDocument/2006/relationships/image" Target="../media/image6.gif"/><Relationship Id="rId5" Type="http://schemas.openxmlformats.org/officeDocument/2006/relationships/image" Target="../media/image19.gif"/><Relationship Id="rId6"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gif"/><Relationship Id="rId4" Type="http://schemas.openxmlformats.org/officeDocument/2006/relationships/image" Target="../media/image13.gif"/><Relationship Id="rId5"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MTP Interim Progress Report:</a:t>
            </a:r>
            <a:endParaRPr/>
          </a:p>
          <a:p>
            <a:pPr indent="0" lvl="0" marL="0" rtl="0" algn="ctr">
              <a:lnSpc>
                <a:spcPct val="115000"/>
              </a:lnSpc>
              <a:spcBef>
                <a:spcPts val="0"/>
              </a:spcBef>
              <a:spcAft>
                <a:spcPts val="300"/>
              </a:spcAft>
              <a:buNone/>
            </a:pPr>
            <a:r>
              <a:t/>
            </a:r>
            <a:endParaRPr b="1" sz="1800">
              <a:solidFill>
                <a:srgbClr val="000000"/>
              </a:solidFill>
              <a:latin typeface="Times New Roman"/>
              <a:ea typeface="Times New Roman"/>
              <a:cs typeface="Times New Roman"/>
              <a:sym typeface="Times New Roman"/>
            </a:endParaRPr>
          </a:p>
        </p:txBody>
      </p:sp>
      <p:sp>
        <p:nvSpPr>
          <p:cNvPr id="68" name="Google Shape;68;p13"/>
          <p:cNvSpPr txBox="1"/>
          <p:nvPr>
            <p:ph idx="1" type="subTitle"/>
          </p:nvPr>
        </p:nvSpPr>
        <p:spPr>
          <a:xfrm>
            <a:off x="390525" y="2789120"/>
            <a:ext cx="8670300" cy="80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300"/>
              <a:t>Fluid Flow Simulation using Deep learning</a:t>
            </a:r>
            <a:r>
              <a:rPr b="1" lang="en"/>
              <a:t> </a:t>
            </a:r>
            <a:endParaRPr b="1"/>
          </a:p>
        </p:txBody>
      </p:sp>
      <p:sp>
        <p:nvSpPr>
          <p:cNvPr id="69" name="Google Shape;69;p13"/>
          <p:cNvSpPr txBox="1"/>
          <p:nvPr/>
        </p:nvSpPr>
        <p:spPr>
          <a:xfrm>
            <a:off x="5580250" y="3881400"/>
            <a:ext cx="2646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Roboto"/>
                <a:ea typeface="Roboto"/>
                <a:cs typeface="Roboto"/>
                <a:sym typeface="Roboto"/>
              </a:rPr>
              <a:t>Mentor - Dr Gaurav Bhutani</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Piyush Bafna  		B17020</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Shashi Kumar Fagna    	B17141</a:t>
            </a:r>
            <a:endParaRPr>
              <a:solidFill>
                <a:srgbClr val="FFFFFF"/>
              </a:solidFill>
              <a:latin typeface="Roboto"/>
              <a:ea typeface="Roboto"/>
              <a:cs typeface="Roboto"/>
              <a:sym typeface="Roboto"/>
            </a:endParaRPr>
          </a:p>
          <a:p>
            <a:pPr indent="0" lvl="0" marL="0" rtl="0" algn="l">
              <a:spcBef>
                <a:spcPts val="0"/>
              </a:spcBef>
              <a:spcAft>
                <a:spcPts val="0"/>
              </a:spcAft>
              <a:buNone/>
            </a:pPr>
            <a:r>
              <a:rPr lang="en">
                <a:solidFill>
                  <a:srgbClr val="FFFFFF"/>
                </a:solidFill>
                <a:latin typeface="Roboto"/>
                <a:ea typeface="Roboto"/>
                <a:cs typeface="Roboto"/>
                <a:sym typeface="Roboto"/>
              </a:rPr>
              <a:t>Toshendra Rustagi 	B17147</a:t>
            </a:r>
            <a:endParaRPr>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413175" y="257975"/>
            <a:ext cx="8369100" cy="530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2644"/>
              <a:t>Experiment 1:</a:t>
            </a:r>
            <a:r>
              <a:rPr b="1" lang="en"/>
              <a:t> </a:t>
            </a:r>
            <a:r>
              <a:rPr b="1" lang="en" sz="1822">
                <a:solidFill>
                  <a:srgbClr val="FFFFFF"/>
                </a:solidFill>
              </a:rPr>
              <a:t>Creating Specific Models for Sand, Goop and Water Ramps.</a:t>
            </a:r>
            <a:endParaRPr b="1" sz="4422">
              <a:solidFill>
                <a:srgbClr val="FFFFFF"/>
              </a:solidFill>
            </a:endParaRPr>
          </a:p>
        </p:txBody>
      </p:sp>
      <p:sp>
        <p:nvSpPr>
          <p:cNvPr id="135" name="Google Shape;135;p22"/>
          <p:cNvSpPr txBox="1"/>
          <p:nvPr/>
        </p:nvSpPr>
        <p:spPr>
          <a:xfrm>
            <a:off x="199050" y="1328675"/>
            <a:ext cx="277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1.3 Goop</a:t>
            </a:r>
            <a:endParaRPr b="1" sz="1600">
              <a:solidFill>
                <a:srgbClr val="FFFFFF"/>
              </a:solidFill>
              <a:latin typeface="Roboto"/>
              <a:ea typeface="Roboto"/>
              <a:cs typeface="Roboto"/>
              <a:sym typeface="Roboto"/>
            </a:endParaRPr>
          </a:p>
        </p:txBody>
      </p:sp>
      <p:sp>
        <p:nvSpPr>
          <p:cNvPr id="136" name="Google Shape;136;p22"/>
          <p:cNvSpPr txBox="1"/>
          <p:nvPr/>
        </p:nvSpPr>
        <p:spPr>
          <a:xfrm>
            <a:off x="48875" y="1728875"/>
            <a:ext cx="3000000" cy="2295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 sz="1200" u="sng">
                <a:solidFill>
                  <a:srgbClr val="FFFFFF"/>
                </a:solidFill>
                <a:latin typeface="Roboto"/>
                <a:ea typeface="Roboto"/>
                <a:cs typeface="Roboto"/>
                <a:sym typeface="Roboto"/>
              </a:rPr>
              <a:t>Learnings from the graph</a:t>
            </a:r>
            <a:endParaRPr sz="1200" u="sng">
              <a:solidFill>
                <a:srgbClr val="FFFFFF"/>
              </a:solidFill>
              <a:latin typeface="Roboto"/>
              <a:ea typeface="Roboto"/>
              <a:cs typeface="Roboto"/>
              <a:sym typeface="Roboto"/>
            </a:endParaRPr>
          </a:p>
          <a:p>
            <a:pPr indent="-304800" lvl="0" marL="457200" rtl="0" algn="l">
              <a:lnSpc>
                <a:spcPct val="140000"/>
              </a:lnSpc>
              <a:spcBef>
                <a:spcPts val="300"/>
              </a:spcBef>
              <a:spcAft>
                <a:spcPts val="0"/>
              </a:spcAft>
              <a:buClr>
                <a:srgbClr val="FFFFFF"/>
              </a:buClr>
              <a:buSzPts val="1200"/>
              <a:buFont typeface="Roboto"/>
              <a:buAutoNum type="arabicPeriod"/>
            </a:pPr>
            <a:r>
              <a:rPr lang="en" sz="1200">
                <a:solidFill>
                  <a:srgbClr val="FFFFFF"/>
                </a:solidFill>
                <a:latin typeface="Roboto"/>
                <a:ea typeface="Roboto"/>
                <a:cs typeface="Roboto"/>
                <a:sym typeface="Roboto"/>
              </a:rPr>
              <a:t>The model was trained for 3M training steps.</a:t>
            </a:r>
            <a:endParaRPr sz="1200">
              <a:solidFill>
                <a:srgbClr val="FFFFFF"/>
              </a:solidFill>
              <a:latin typeface="Roboto"/>
              <a:ea typeface="Roboto"/>
              <a:cs typeface="Roboto"/>
              <a:sym typeface="Roboto"/>
            </a:endParaRPr>
          </a:p>
          <a:p>
            <a:pPr indent="-304800" lvl="0" marL="457200" rtl="0" algn="l">
              <a:lnSpc>
                <a:spcPct val="140000"/>
              </a:lnSpc>
              <a:spcBef>
                <a:spcPts val="300"/>
              </a:spcBef>
              <a:spcAft>
                <a:spcPts val="0"/>
              </a:spcAft>
              <a:buClr>
                <a:srgbClr val="FFFFFF"/>
              </a:buClr>
              <a:buSzPts val="1200"/>
              <a:buFont typeface="Roboto"/>
              <a:buAutoNum type="arabicPeriod"/>
            </a:pPr>
            <a:r>
              <a:rPr lang="en" sz="1200">
                <a:solidFill>
                  <a:srgbClr val="FFFFFF"/>
                </a:solidFill>
                <a:latin typeface="Roboto"/>
                <a:ea typeface="Roboto"/>
                <a:cs typeface="Roboto"/>
                <a:sym typeface="Roboto"/>
              </a:rPr>
              <a:t>We observe that validation loss  remains constant after the first 100k steps.</a:t>
            </a:r>
            <a:endParaRPr sz="1200">
              <a:solidFill>
                <a:srgbClr val="FFFFFF"/>
              </a:solidFill>
              <a:latin typeface="Roboto"/>
              <a:ea typeface="Roboto"/>
              <a:cs typeface="Roboto"/>
              <a:sym typeface="Roboto"/>
            </a:endParaRPr>
          </a:p>
          <a:p>
            <a:pPr indent="-304800" lvl="0" marL="457200" rtl="0" algn="l">
              <a:lnSpc>
                <a:spcPct val="140000"/>
              </a:lnSpc>
              <a:spcBef>
                <a:spcPts val="300"/>
              </a:spcBef>
              <a:spcAft>
                <a:spcPts val="300"/>
              </a:spcAft>
              <a:buClr>
                <a:srgbClr val="FFFFFF"/>
              </a:buClr>
              <a:buSzPts val="1200"/>
              <a:buFont typeface="Roboto"/>
              <a:buAutoNum type="arabicPeriod"/>
            </a:pPr>
            <a:r>
              <a:rPr lang="en" sz="1200">
                <a:solidFill>
                  <a:srgbClr val="FFFFFF"/>
                </a:solidFill>
                <a:latin typeface="Roboto"/>
                <a:ea typeface="Roboto"/>
                <a:cs typeface="Roboto"/>
                <a:sym typeface="Roboto"/>
              </a:rPr>
              <a:t>The best validation loss is 3</a:t>
            </a:r>
            <a:r>
              <a:rPr lang="en" sz="1100">
                <a:solidFill>
                  <a:srgbClr val="FFFFFF"/>
                </a:solidFill>
                <a:latin typeface="Roboto"/>
                <a:ea typeface="Roboto"/>
                <a:cs typeface="Roboto"/>
                <a:sym typeface="Roboto"/>
              </a:rPr>
              <a:t>✕</a:t>
            </a:r>
            <a:r>
              <a:rPr lang="en" sz="1200">
                <a:solidFill>
                  <a:srgbClr val="FFFFFF"/>
                </a:solidFill>
                <a:latin typeface="Roboto"/>
                <a:ea typeface="Roboto"/>
                <a:cs typeface="Roboto"/>
                <a:sym typeface="Roboto"/>
              </a:rPr>
              <a:t>10^-9(one step MSE loss)</a:t>
            </a:r>
            <a:endParaRPr sz="1200" u="sng">
              <a:solidFill>
                <a:srgbClr val="FFFFFF"/>
              </a:solidFill>
              <a:latin typeface="Roboto"/>
              <a:ea typeface="Roboto"/>
              <a:cs typeface="Roboto"/>
              <a:sym typeface="Roboto"/>
            </a:endParaRPr>
          </a:p>
        </p:txBody>
      </p:sp>
      <p:pic>
        <p:nvPicPr>
          <p:cNvPr id="137" name="Google Shape;137;p22"/>
          <p:cNvPicPr preferRelativeResize="0"/>
          <p:nvPr/>
        </p:nvPicPr>
        <p:blipFill>
          <a:blip r:embed="rId3">
            <a:alphaModFix/>
          </a:blip>
          <a:stretch>
            <a:fillRect/>
          </a:stretch>
        </p:blipFill>
        <p:spPr>
          <a:xfrm>
            <a:off x="3201275" y="1299900"/>
            <a:ext cx="5867525" cy="3421600"/>
          </a:xfrm>
          <a:prstGeom prst="rect">
            <a:avLst/>
          </a:prstGeom>
          <a:noFill/>
          <a:ln>
            <a:noFill/>
          </a:ln>
        </p:spPr>
      </p:pic>
      <p:sp>
        <p:nvSpPr>
          <p:cNvPr id="138" name="Google Shape;138;p22"/>
          <p:cNvSpPr txBox="1"/>
          <p:nvPr/>
        </p:nvSpPr>
        <p:spPr>
          <a:xfrm>
            <a:off x="5270850" y="2757500"/>
            <a:ext cx="198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Training loss vs training step</a:t>
            </a:r>
            <a:endParaRPr sz="1100">
              <a:latin typeface="Roboto"/>
              <a:ea typeface="Roboto"/>
              <a:cs typeface="Roboto"/>
              <a:sym typeface="Roboto"/>
            </a:endParaRPr>
          </a:p>
        </p:txBody>
      </p:sp>
      <p:sp>
        <p:nvSpPr>
          <p:cNvPr id="139" name="Google Shape;139;p22"/>
          <p:cNvSpPr txBox="1"/>
          <p:nvPr/>
        </p:nvSpPr>
        <p:spPr>
          <a:xfrm>
            <a:off x="5262150" y="4467750"/>
            <a:ext cx="209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Validation </a:t>
            </a:r>
            <a:r>
              <a:rPr lang="en" sz="1100">
                <a:latin typeface="Roboto"/>
                <a:ea typeface="Roboto"/>
                <a:cs typeface="Roboto"/>
                <a:sym typeface="Roboto"/>
              </a:rPr>
              <a:t>loss vs training step</a:t>
            </a:r>
            <a:endParaRPr sz="1100">
              <a:latin typeface="Roboto"/>
              <a:ea typeface="Roboto"/>
              <a:cs typeface="Roboto"/>
              <a:sym typeface="Roboto"/>
            </a:endParaRPr>
          </a:p>
        </p:txBody>
      </p:sp>
      <p:sp>
        <p:nvSpPr>
          <p:cNvPr id="140" name="Google Shape;140;p22"/>
          <p:cNvSpPr txBox="1"/>
          <p:nvPr/>
        </p:nvSpPr>
        <p:spPr>
          <a:xfrm>
            <a:off x="7396250" y="1271625"/>
            <a:ext cx="215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Goop</a:t>
            </a:r>
            <a:r>
              <a:rPr lang="en" sz="800">
                <a:latin typeface="Roboto"/>
                <a:ea typeface="Roboto"/>
                <a:cs typeface="Roboto"/>
                <a:sym typeface="Roboto"/>
              </a:rPr>
              <a:t>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No of Training samples- 1000</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No of Validation samples - 30</a:t>
            </a:r>
            <a:endParaRPr sz="8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Outputs of Water-Ramps Dataset</a:t>
            </a:r>
            <a:endParaRPr/>
          </a:p>
        </p:txBody>
      </p:sp>
      <p:pic>
        <p:nvPicPr>
          <p:cNvPr id="146" name="Google Shape;146;p23"/>
          <p:cNvPicPr preferRelativeResize="0"/>
          <p:nvPr/>
        </p:nvPicPr>
        <p:blipFill>
          <a:blip r:embed="rId3">
            <a:alphaModFix/>
          </a:blip>
          <a:stretch>
            <a:fillRect/>
          </a:stretch>
        </p:blipFill>
        <p:spPr>
          <a:xfrm>
            <a:off x="439200" y="825825"/>
            <a:ext cx="3811600" cy="1905800"/>
          </a:xfrm>
          <a:prstGeom prst="rect">
            <a:avLst/>
          </a:prstGeom>
          <a:noFill/>
          <a:ln>
            <a:noFill/>
          </a:ln>
        </p:spPr>
      </p:pic>
      <p:pic>
        <p:nvPicPr>
          <p:cNvPr id="147" name="Google Shape;147;p23"/>
          <p:cNvPicPr preferRelativeResize="0"/>
          <p:nvPr/>
        </p:nvPicPr>
        <p:blipFill>
          <a:blip r:embed="rId4">
            <a:alphaModFix/>
          </a:blip>
          <a:stretch>
            <a:fillRect/>
          </a:stretch>
        </p:blipFill>
        <p:spPr>
          <a:xfrm>
            <a:off x="4449100" y="854450"/>
            <a:ext cx="3697100" cy="1848550"/>
          </a:xfrm>
          <a:prstGeom prst="rect">
            <a:avLst/>
          </a:prstGeom>
          <a:noFill/>
          <a:ln>
            <a:noFill/>
          </a:ln>
        </p:spPr>
      </p:pic>
      <p:pic>
        <p:nvPicPr>
          <p:cNvPr id="148" name="Google Shape;148;p23"/>
          <p:cNvPicPr preferRelativeResize="0"/>
          <p:nvPr/>
        </p:nvPicPr>
        <p:blipFill>
          <a:blip r:embed="rId5">
            <a:alphaModFix/>
          </a:blip>
          <a:stretch>
            <a:fillRect/>
          </a:stretch>
        </p:blipFill>
        <p:spPr>
          <a:xfrm>
            <a:off x="414700" y="2858850"/>
            <a:ext cx="3811600" cy="1905800"/>
          </a:xfrm>
          <a:prstGeom prst="rect">
            <a:avLst/>
          </a:prstGeom>
          <a:noFill/>
          <a:ln>
            <a:noFill/>
          </a:ln>
        </p:spPr>
      </p:pic>
      <p:pic>
        <p:nvPicPr>
          <p:cNvPr id="149" name="Google Shape;149;p23"/>
          <p:cNvPicPr preferRelativeResize="0"/>
          <p:nvPr/>
        </p:nvPicPr>
        <p:blipFill>
          <a:blip r:embed="rId6">
            <a:alphaModFix/>
          </a:blip>
          <a:stretch>
            <a:fillRect/>
          </a:stretch>
        </p:blipFill>
        <p:spPr>
          <a:xfrm>
            <a:off x="4442200" y="2862200"/>
            <a:ext cx="3697100" cy="1848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Outputs of Goop</a:t>
            </a:r>
            <a:endParaRPr/>
          </a:p>
        </p:txBody>
      </p:sp>
      <p:pic>
        <p:nvPicPr>
          <p:cNvPr id="155" name="Google Shape;155;p24"/>
          <p:cNvPicPr preferRelativeResize="0"/>
          <p:nvPr/>
        </p:nvPicPr>
        <p:blipFill>
          <a:blip r:embed="rId3">
            <a:alphaModFix/>
          </a:blip>
          <a:stretch>
            <a:fillRect/>
          </a:stretch>
        </p:blipFill>
        <p:spPr>
          <a:xfrm>
            <a:off x="304800" y="807800"/>
            <a:ext cx="4067250" cy="2033625"/>
          </a:xfrm>
          <a:prstGeom prst="rect">
            <a:avLst/>
          </a:prstGeom>
          <a:noFill/>
          <a:ln>
            <a:noFill/>
          </a:ln>
        </p:spPr>
      </p:pic>
      <p:pic>
        <p:nvPicPr>
          <p:cNvPr id="156" name="Google Shape;156;p24"/>
          <p:cNvPicPr preferRelativeResize="0"/>
          <p:nvPr/>
        </p:nvPicPr>
        <p:blipFill>
          <a:blip r:embed="rId4">
            <a:alphaModFix/>
          </a:blip>
          <a:stretch>
            <a:fillRect/>
          </a:stretch>
        </p:blipFill>
        <p:spPr>
          <a:xfrm>
            <a:off x="4557300" y="771450"/>
            <a:ext cx="4176300" cy="2088150"/>
          </a:xfrm>
          <a:prstGeom prst="rect">
            <a:avLst/>
          </a:prstGeom>
          <a:noFill/>
          <a:ln>
            <a:noFill/>
          </a:ln>
        </p:spPr>
      </p:pic>
      <p:pic>
        <p:nvPicPr>
          <p:cNvPr id="157" name="Google Shape;157;p24"/>
          <p:cNvPicPr preferRelativeResize="0"/>
          <p:nvPr/>
        </p:nvPicPr>
        <p:blipFill>
          <a:blip r:embed="rId5">
            <a:alphaModFix/>
          </a:blip>
          <a:stretch>
            <a:fillRect/>
          </a:stretch>
        </p:blipFill>
        <p:spPr>
          <a:xfrm>
            <a:off x="304800" y="2921100"/>
            <a:ext cx="4067250" cy="2033625"/>
          </a:xfrm>
          <a:prstGeom prst="rect">
            <a:avLst/>
          </a:prstGeom>
          <a:noFill/>
          <a:ln>
            <a:noFill/>
          </a:ln>
        </p:spPr>
      </p:pic>
      <p:pic>
        <p:nvPicPr>
          <p:cNvPr id="158" name="Google Shape;158;p24"/>
          <p:cNvPicPr preferRelativeResize="0"/>
          <p:nvPr/>
        </p:nvPicPr>
        <p:blipFill>
          <a:blip r:embed="rId6">
            <a:alphaModFix/>
          </a:blip>
          <a:stretch>
            <a:fillRect/>
          </a:stretch>
        </p:blipFill>
        <p:spPr>
          <a:xfrm>
            <a:off x="4572000" y="2937525"/>
            <a:ext cx="4067250" cy="2033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Outputs of Sand</a:t>
            </a:r>
            <a:endParaRPr/>
          </a:p>
        </p:txBody>
      </p:sp>
      <p:pic>
        <p:nvPicPr>
          <p:cNvPr id="164" name="Google Shape;164;p25"/>
          <p:cNvPicPr preferRelativeResize="0"/>
          <p:nvPr/>
        </p:nvPicPr>
        <p:blipFill>
          <a:blip r:embed="rId3">
            <a:alphaModFix/>
          </a:blip>
          <a:stretch>
            <a:fillRect/>
          </a:stretch>
        </p:blipFill>
        <p:spPr>
          <a:xfrm>
            <a:off x="503373" y="937750"/>
            <a:ext cx="3900928" cy="1950475"/>
          </a:xfrm>
          <a:prstGeom prst="rect">
            <a:avLst/>
          </a:prstGeom>
          <a:noFill/>
          <a:ln>
            <a:noFill/>
          </a:ln>
        </p:spPr>
      </p:pic>
      <p:pic>
        <p:nvPicPr>
          <p:cNvPr id="165" name="Google Shape;165;p25"/>
          <p:cNvPicPr preferRelativeResize="0"/>
          <p:nvPr/>
        </p:nvPicPr>
        <p:blipFill>
          <a:blip r:embed="rId4">
            <a:alphaModFix/>
          </a:blip>
          <a:stretch>
            <a:fillRect/>
          </a:stretch>
        </p:blipFill>
        <p:spPr>
          <a:xfrm>
            <a:off x="4549425" y="937750"/>
            <a:ext cx="3900950" cy="1950475"/>
          </a:xfrm>
          <a:prstGeom prst="rect">
            <a:avLst/>
          </a:prstGeom>
          <a:noFill/>
          <a:ln>
            <a:noFill/>
          </a:ln>
        </p:spPr>
      </p:pic>
      <p:pic>
        <p:nvPicPr>
          <p:cNvPr id="166" name="Google Shape;166;p25"/>
          <p:cNvPicPr preferRelativeResize="0"/>
          <p:nvPr/>
        </p:nvPicPr>
        <p:blipFill>
          <a:blip r:embed="rId5">
            <a:alphaModFix/>
          </a:blip>
          <a:stretch>
            <a:fillRect/>
          </a:stretch>
        </p:blipFill>
        <p:spPr>
          <a:xfrm>
            <a:off x="489463" y="2964425"/>
            <a:ext cx="3900950" cy="1950475"/>
          </a:xfrm>
          <a:prstGeom prst="rect">
            <a:avLst/>
          </a:prstGeom>
          <a:noFill/>
          <a:ln>
            <a:noFill/>
          </a:ln>
        </p:spPr>
      </p:pic>
      <p:pic>
        <p:nvPicPr>
          <p:cNvPr id="167" name="Google Shape;167;p25"/>
          <p:cNvPicPr preferRelativeResize="0"/>
          <p:nvPr/>
        </p:nvPicPr>
        <p:blipFill>
          <a:blip r:embed="rId6">
            <a:alphaModFix/>
          </a:blip>
          <a:stretch>
            <a:fillRect/>
          </a:stretch>
        </p:blipFill>
        <p:spPr>
          <a:xfrm>
            <a:off x="4542813" y="2964425"/>
            <a:ext cx="3900950" cy="1950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Observation Tables</a:t>
            </a:r>
            <a:endParaRPr/>
          </a:p>
        </p:txBody>
      </p:sp>
      <p:graphicFrame>
        <p:nvGraphicFramePr>
          <p:cNvPr id="173" name="Google Shape;173;p26"/>
          <p:cNvGraphicFramePr/>
          <p:nvPr/>
        </p:nvGraphicFramePr>
        <p:xfrm>
          <a:off x="436650" y="795725"/>
          <a:ext cx="3000000" cy="3000000"/>
        </p:xfrm>
        <a:graphic>
          <a:graphicData uri="http://schemas.openxmlformats.org/drawingml/2006/table">
            <a:tbl>
              <a:tblPr>
                <a:noFill/>
                <a:tableStyleId>{709AC6B5-DF5F-4205-BCA4-07CB539E128C}</a:tableStyleId>
              </a:tblPr>
              <a:tblGrid>
                <a:gridCol w="2020225"/>
                <a:gridCol w="814450"/>
                <a:gridCol w="855975"/>
                <a:gridCol w="1158750"/>
              </a:tblGrid>
              <a:tr h="378600">
                <a:tc>
                  <a:txBody>
                    <a:bodyPr/>
                    <a:lstStyle/>
                    <a:p>
                      <a:pPr indent="0" lvl="0" marL="0" rtl="0" algn="l">
                        <a:lnSpc>
                          <a:spcPct val="140000"/>
                        </a:lnSpc>
                        <a:spcBef>
                          <a:spcPts val="0"/>
                        </a:spcBef>
                        <a:spcAft>
                          <a:spcPts val="300"/>
                        </a:spcAft>
                        <a:buNone/>
                      </a:pPr>
                      <a:r>
                        <a:rPr lang="en" sz="1100">
                          <a:latin typeface="Roboto"/>
                          <a:ea typeface="Roboto"/>
                          <a:cs typeface="Roboto"/>
                          <a:sym typeface="Roboto"/>
                        </a:rPr>
                        <a:t>Material</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N(Nodes)</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K(Edges)</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Training Steps </a:t>
                      </a:r>
                      <a:endParaRPr sz="1100">
                        <a:latin typeface="Roboto"/>
                        <a:ea typeface="Roboto"/>
                        <a:cs typeface="Roboto"/>
                        <a:sym typeface="Roboto"/>
                      </a:endParaRPr>
                    </a:p>
                  </a:txBody>
                  <a:tcPr marT="63500" marB="63500" marR="63500" marL="63500"/>
                </a:tc>
              </a:tr>
              <a:tr h="566350">
                <a:tc>
                  <a:txBody>
                    <a:bodyPr/>
                    <a:lstStyle/>
                    <a:p>
                      <a:pPr indent="0" lvl="0" marL="0" rtl="0" algn="l">
                        <a:lnSpc>
                          <a:spcPct val="140000"/>
                        </a:lnSpc>
                        <a:spcBef>
                          <a:spcPts val="0"/>
                        </a:spcBef>
                        <a:spcAft>
                          <a:spcPts val="300"/>
                        </a:spcAft>
                        <a:buNone/>
                      </a:pPr>
                      <a:r>
                        <a:rPr lang="en" sz="1100">
                          <a:latin typeface="Roboto"/>
                          <a:ea typeface="Roboto"/>
                          <a:cs typeface="Roboto"/>
                          <a:sym typeface="Roboto"/>
                        </a:rPr>
                        <a:t>WaterRamps (MPM (2D))</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2.3k</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600</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8M</a:t>
                      </a:r>
                      <a:endParaRPr sz="1100">
                        <a:latin typeface="Roboto"/>
                        <a:ea typeface="Roboto"/>
                        <a:cs typeface="Roboto"/>
                        <a:sym typeface="Roboto"/>
                      </a:endParaRPr>
                    </a:p>
                  </a:txBody>
                  <a:tcPr marT="63500" marB="63500" marR="63500" marL="63500"/>
                </a:tc>
              </a:tr>
              <a:tr h="343100">
                <a:tc>
                  <a:txBody>
                    <a:bodyPr/>
                    <a:lstStyle/>
                    <a:p>
                      <a:pPr indent="0" lvl="0" marL="0" rtl="0" algn="l">
                        <a:lnSpc>
                          <a:spcPct val="140000"/>
                        </a:lnSpc>
                        <a:spcBef>
                          <a:spcPts val="0"/>
                        </a:spcBef>
                        <a:spcAft>
                          <a:spcPts val="300"/>
                        </a:spcAft>
                        <a:buNone/>
                      </a:pPr>
                      <a:r>
                        <a:rPr lang="en" sz="1100">
                          <a:latin typeface="Roboto"/>
                          <a:ea typeface="Roboto"/>
                          <a:cs typeface="Roboto"/>
                          <a:sym typeface="Roboto"/>
                        </a:rPr>
                        <a:t>Sand (MPM (2D))</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2k</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320</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3M</a:t>
                      </a:r>
                      <a:endParaRPr sz="1100">
                        <a:latin typeface="Roboto"/>
                        <a:ea typeface="Roboto"/>
                        <a:cs typeface="Roboto"/>
                        <a:sym typeface="Roboto"/>
                      </a:endParaRPr>
                    </a:p>
                  </a:txBody>
                  <a:tcPr marT="63500" marB="63500" marR="63500" marL="63500"/>
                </a:tc>
              </a:tr>
              <a:tr h="343100">
                <a:tc>
                  <a:txBody>
                    <a:bodyPr/>
                    <a:lstStyle/>
                    <a:p>
                      <a:pPr indent="0" lvl="0" marL="0" rtl="0" algn="l">
                        <a:lnSpc>
                          <a:spcPct val="140000"/>
                        </a:lnSpc>
                        <a:spcBef>
                          <a:spcPts val="0"/>
                        </a:spcBef>
                        <a:spcAft>
                          <a:spcPts val="300"/>
                        </a:spcAft>
                        <a:buNone/>
                      </a:pPr>
                      <a:r>
                        <a:rPr lang="en" sz="1100">
                          <a:latin typeface="Roboto"/>
                          <a:ea typeface="Roboto"/>
                          <a:cs typeface="Roboto"/>
                          <a:sym typeface="Roboto"/>
                        </a:rPr>
                        <a:t>Goop (MPM (2D))</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1.9k</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400</a:t>
                      </a:r>
                      <a:endParaRPr sz="1100">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latin typeface="Roboto"/>
                          <a:ea typeface="Roboto"/>
                          <a:cs typeface="Roboto"/>
                          <a:sym typeface="Roboto"/>
                        </a:rPr>
                        <a:t>3M</a:t>
                      </a:r>
                      <a:endParaRPr sz="1100">
                        <a:latin typeface="Roboto"/>
                        <a:ea typeface="Roboto"/>
                        <a:cs typeface="Roboto"/>
                        <a:sym typeface="Roboto"/>
                      </a:endParaRPr>
                    </a:p>
                  </a:txBody>
                  <a:tcPr marT="63500" marB="63500" marR="63500" marL="63500"/>
                </a:tc>
              </a:tr>
            </a:tbl>
          </a:graphicData>
        </a:graphic>
      </p:graphicFrame>
      <p:sp>
        <p:nvSpPr>
          <p:cNvPr id="174" name="Google Shape;174;p26"/>
          <p:cNvSpPr txBox="1"/>
          <p:nvPr/>
        </p:nvSpPr>
        <p:spPr>
          <a:xfrm>
            <a:off x="436650" y="2636050"/>
            <a:ext cx="5425800" cy="35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Roboto"/>
                <a:ea typeface="Roboto"/>
                <a:cs typeface="Roboto"/>
                <a:sym typeface="Roboto"/>
              </a:rPr>
              <a:t>Table 1</a:t>
            </a:r>
            <a:r>
              <a:rPr lang="en" sz="1100">
                <a:latin typeface="Roboto"/>
                <a:ea typeface="Roboto"/>
                <a:cs typeface="Roboto"/>
                <a:sym typeface="Roboto"/>
              </a:rPr>
              <a:t> ()</a:t>
            </a:r>
            <a:endParaRPr>
              <a:latin typeface="Roboto"/>
              <a:ea typeface="Roboto"/>
              <a:cs typeface="Roboto"/>
              <a:sym typeface="Roboto"/>
            </a:endParaRPr>
          </a:p>
        </p:txBody>
      </p:sp>
      <p:graphicFrame>
        <p:nvGraphicFramePr>
          <p:cNvPr id="175" name="Google Shape;175;p26"/>
          <p:cNvGraphicFramePr/>
          <p:nvPr/>
        </p:nvGraphicFramePr>
        <p:xfrm>
          <a:off x="436650" y="3081950"/>
          <a:ext cx="3000000" cy="3000000"/>
        </p:xfrm>
        <a:graphic>
          <a:graphicData uri="http://schemas.openxmlformats.org/drawingml/2006/table">
            <a:tbl>
              <a:tblPr>
                <a:noFill/>
                <a:tableStyleId>{709AC6B5-DF5F-4205-BCA4-07CB539E128C}</a:tableStyleId>
              </a:tblPr>
              <a:tblGrid>
                <a:gridCol w="1184375"/>
                <a:gridCol w="1170225"/>
                <a:gridCol w="1177300"/>
                <a:gridCol w="1177300"/>
                <a:gridCol w="1177300"/>
              </a:tblGrid>
              <a:tr h="545150">
                <a:tc>
                  <a:txBody>
                    <a:bodyPr/>
                    <a:lstStyle/>
                    <a:p>
                      <a:pPr indent="0" lvl="0" marL="0" rtl="0" algn="l">
                        <a:spcBef>
                          <a:spcPts val="0"/>
                        </a:spcBef>
                        <a:spcAft>
                          <a:spcPts val="0"/>
                        </a:spcAft>
                        <a:buNone/>
                      </a:pPr>
                      <a:r>
                        <a:rPr lang="en" sz="1100">
                          <a:latin typeface="Roboto"/>
                          <a:ea typeface="Roboto"/>
                          <a:cs typeface="Roboto"/>
                          <a:sym typeface="Roboto"/>
                        </a:rPr>
                        <a:t>Material</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Given one-step Test loss (10^-9)</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Our one-step Test loss (10^-9)</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Given </a:t>
                      </a:r>
                      <a:r>
                        <a:rPr lang="en" sz="1100">
                          <a:latin typeface="Roboto"/>
                          <a:ea typeface="Roboto"/>
                          <a:cs typeface="Roboto"/>
                          <a:sym typeface="Roboto"/>
                        </a:rPr>
                        <a:t>Rollout Test loss (10^-3) </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Our Rollout Test loss (10^-3) </a:t>
                      </a:r>
                      <a:endParaRPr sz="1100">
                        <a:latin typeface="Roboto"/>
                        <a:ea typeface="Roboto"/>
                        <a:cs typeface="Roboto"/>
                        <a:sym typeface="Roboto"/>
                      </a:endParaRPr>
                    </a:p>
                  </a:txBody>
                  <a:tcPr marT="63500" marB="63500" marR="63500" marL="63500"/>
                </a:tc>
              </a:tr>
              <a:tr h="339475">
                <a:tc>
                  <a:txBody>
                    <a:bodyPr/>
                    <a:lstStyle/>
                    <a:p>
                      <a:pPr indent="0" lvl="0" marL="0" rtl="0" algn="l">
                        <a:spcBef>
                          <a:spcPts val="0"/>
                        </a:spcBef>
                        <a:spcAft>
                          <a:spcPts val="0"/>
                        </a:spcAft>
                        <a:buNone/>
                      </a:pPr>
                      <a:r>
                        <a:rPr lang="en" sz="1100">
                          <a:latin typeface="Roboto"/>
                          <a:ea typeface="Roboto"/>
                          <a:cs typeface="Roboto"/>
                          <a:sym typeface="Roboto"/>
                        </a:rPr>
                        <a:t>WaterRamps</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4.91</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6.00</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3.34</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5.64</a:t>
                      </a:r>
                      <a:endParaRPr sz="1100">
                        <a:latin typeface="Roboto"/>
                        <a:ea typeface="Roboto"/>
                        <a:cs typeface="Roboto"/>
                        <a:sym typeface="Roboto"/>
                      </a:endParaRPr>
                    </a:p>
                  </a:txBody>
                  <a:tcPr marT="63500" marB="63500" marR="63500" marL="63500"/>
                </a:tc>
              </a:tr>
              <a:tr h="339475">
                <a:tc>
                  <a:txBody>
                    <a:bodyPr/>
                    <a:lstStyle/>
                    <a:p>
                      <a:pPr indent="0" lvl="0" marL="0" rtl="0" algn="l">
                        <a:spcBef>
                          <a:spcPts val="0"/>
                        </a:spcBef>
                        <a:spcAft>
                          <a:spcPts val="0"/>
                        </a:spcAft>
                        <a:buNone/>
                      </a:pPr>
                      <a:r>
                        <a:rPr lang="en" sz="1100">
                          <a:latin typeface="Roboto"/>
                          <a:ea typeface="Roboto"/>
                          <a:cs typeface="Roboto"/>
                          <a:sym typeface="Roboto"/>
                        </a:rPr>
                        <a:t>Sand</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6.23</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9.10</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2.37</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4.6</a:t>
                      </a:r>
                      <a:endParaRPr sz="1100">
                        <a:latin typeface="Roboto"/>
                        <a:ea typeface="Roboto"/>
                        <a:cs typeface="Roboto"/>
                        <a:sym typeface="Roboto"/>
                      </a:endParaRPr>
                    </a:p>
                  </a:txBody>
                  <a:tcPr marT="63500" marB="63500" marR="63500" marL="63500"/>
                </a:tc>
              </a:tr>
              <a:tr h="339475">
                <a:tc>
                  <a:txBody>
                    <a:bodyPr/>
                    <a:lstStyle/>
                    <a:p>
                      <a:pPr indent="0" lvl="0" marL="0" rtl="0" algn="l">
                        <a:spcBef>
                          <a:spcPts val="0"/>
                        </a:spcBef>
                        <a:spcAft>
                          <a:spcPts val="0"/>
                        </a:spcAft>
                        <a:buNone/>
                      </a:pPr>
                      <a:r>
                        <a:rPr lang="en" sz="1100">
                          <a:latin typeface="Roboto"/>
                          <a:ea typeface="Roboto"/>
                          <a:cs typeface="Roboto"/>
                          <a:sym typeface="Roboto"/>
                        </a:rPr>
                        <a:t>Goop</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2.91</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5.00</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1.89</a:t>
                      </a:r>
                      <a:endParaRPr sz="1100">
                        <a:latin typeface="Roboto"/>
                        <a:ea typeface="Roboto"/>
                        <a:cs typeface="Roboto"/>
                        <a:sym typeface="Roboto"/>
                      </a:endParaRPr>
                    </a:p>
                  </a:txBody>
                  <a:tcPr marT="63500" marB="63500" marR="63500" marL="63500"/>
                </a:tc>
                <a:tc>
                  <a:txBody>
                    <a:bodyPr/>
                    <a:lstStyle/>
                    <a:p>
                      <a:pPr indent="0" lvl="0" marL="0" rtl="0" algn="l">
                        <a:spcBef>
                          <a:spcPts val="0"/>
                        </a:spcBef>
                        <a:spcAft>
                          <a:spcPts val="0"/>
                        </a:spcAft>
                        <a:buNone/>
                      </a:pPr>
                      <a:r>
                        <a:rPr lang="en" sz="1100">
                          <a:latin typeface="Roboto"/>
                          <a:ea typeface="Roboto"/>
                          <a:cs typeface="Roboto"/>
                          <a:sym typeface="Roboto"/>
                        </a:rPr>
                        <a:t>2.7</a:t>
                      </a:r>
                      <a:endParaRPr sz="1100">
                        <a:latin typeface="Roboto"/>
                        <a:ea typeface="Roboto"/>
                        <a:cs typeface="Roboto"/>
                        <a:sym typeface="Roboto"/>
                      </a:endParaRPr>
                    </a:p>
                  </a:txBody>
                  <a:tcPr marT="63500" marB="63500" marR="63500" marL="63500"/>
                </a:tc>
              </a:tr>
            </a:tbl>
          </a:graphicData>
        </a:graphic>
      </p:graphicFrame>
      <p:sp>
        <p:nvSpPr>
          <p:cNvPr id="176" name="Google Shape;176;p26"/>
          <p:cNvSpPr txBox="1"/>
          <p:nvPr/>
        </p:nvSpPr>
        <p:spPr>
          <a:xfrm>
            <a:off x="1361350" y="473742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300"/>
              </a:spcAft>
              <a:buNone/>
            </a:pPr>
            <a:r>
              <a:rPr b="1" lang="en" sz="1100">
                <a:latin typeface="Roboto"/>
                <a:ea typeface="Roboto"/>
                <a:cs typeface="Roboto"/>
                <a:sym typeface="Roboto"/>
              </a:rPr>
              <a:t>Table 2</a:t>
            </a:r>
            <a:r>
              <a:rPr lang="en" sz="1100">
                <a:latin typeface="Roboto"/>
                <a:ea typeface="Roboto"/>
                <a:cs typeface="Roboto"/>
                <a:sym typeface="Roboto"/>
              </a:rPr>
              <a:t> (Comparison of losses)</a:t>
            </a:r>
            <a:endParaRPr>
              <a:latin typeface="Roboto"/>
              <a:ea typeface="Roboto"/>
              <a:cs typeface="Roboto"/>
              <a:sym typeface="Roboto"/>
            </a:endParaRPr>
          </a:p>
        </p:txBody>
      </p:sp>
      <p:sp>
        <p:nvSpPr>
          <p:cNvPr id="177" name="Google Shape;177;p26"/>
          <p:cNvSpPr txBox="1"/>
          <p:nvPr/>
        </p:nvSpPr>
        <p:spPr>
          <a:xfrm>
            <a:off x="5690000" y="881850"/>
            <a:ext cx="33327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Node : Number of particles in a data sample.</a:t>
            </a:r>
            <a:endParaRPr b="1"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Edge : Contains dynamics information between two particles e.g., exchanging energy or momentum.</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Graph Network constitutes of nodes and edges.</a:t>
            </a:r>
            <a:endParaRPr sz="1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183" name="Google Shape;183;p27"/>
          <p:cNvSpPr txBox="1"/>
          <p:nvPr>
            <p:ph idx="1" type="body"/>
          </p:nvPr>
        </p:nvSpPr>
        <p:spPr>
          <a:xfrm>
            <a:off x="471900" y="1727175"/>
            <a:ext cx="8222100" cy="3351900"/>
          </a:xfrm>
          <a:prstGeom prst="rect">
            <a:avLst/>
          </a:prstGeom>
        </p:spPr>
        <p:txBody>
          <a:bodyPr anchorCtr="0" anchor="t" bIns="91425" lIns="91425" spcFirstLastPara="1" rIns="91425" wrap="square" tIns="91425">
            <a:noAutofit/>
          </a:bodyPr>
          <a:lstStyle/>
          <a:p>
            <a:pPr indent="-311150" lvl="0" marL="457200" rtl="0" algn="l">
              <a:lnSpc>
                <a:spcPct val="120000"/>
              </a:lnSpc>
              <a:spcBef>
                <a:spcPts val="0"/>
              </a:spcBef>
              <a:spcAft>
                <a:spcPts val="0"/>
              </a:spcAft>
              <a:buClr>
                <a:srgbClr val="666666"/>
              </a:buClr>
              <a:buSzPts val="1300"/>
              <a:buAutoNum type="arabicPeriod"/>
            </a:pPr>
            <a:r>
              <a:rPr lang="en" sz="1300">
                <a:solidFill>
                  <a:srgbClr val="666666"/>
                </a:solidFill>
              </a:rPr>
              <a:t>In WaterRamp, we trained our model over ramps of different length and slopes. Each training data in the dataset </a:t>
            </a:r>
            <a:r>
              <a:rPr lang="en" sz="1300">
                <a:solidFill>
                  <a:srgbClr val="666666"/>
                </a:solidFill>
              </a:rPr>
              <a:t>contains</a:t>
            </a:r>
            <a:r>
              <a:rPr lang="en" sz="1300">
                <a:solidFill>
                  <a:srgbClr val="666666"/>
                </a:solidFill>
              </a:rPr>
              <a:t> different kinds of ramps. </a:t>
            </a:r>
            <a:br>
              <a:rPr lang="en" sz="1300">
                <a:solidFill>
                  <a:srgbClr val="666666"/>
                </a:solidFill>
              </a:rPr>
            </a:br>
            <a:endParaRPr sz="1300">
              <a:solidFill>
                <a:srgbClr val="666666"/>
              </a:solidFill>
            </a:endParaRPr>
          </a:p>
          <a:p>
            <a:pPr indent="-311150" lvl="0" marL="457200" rtl="0" algn="l">
              <a:lnSpc>
                <a:spcPct val="120000"/>
              </a:lnSpc>
              <a:spcBef>
                <a:spcPts val="0"/>
              </a:spcBef>
              <a:spcAft>
                <a:spcPts val="0"/>
              </a:spcAft>
              <a:buClr>
                <a:srgbClr val="666666"/>
              </a:buClr>
              <a:buSzPts val="1300"/>
              <a:buAutoNum type="arabicPeriod"/>
            </a:pPr>
            <a:r>
              <a:rPr lang="en" sz="1300">
                <a:solidFill>
                  <a:srgbClr val="666666"/>
                </a:solidFill>
              </a:rPr>
              <a:t>If we train a specific model over the weights of a pretrained model over another dataset, we observe that the convergence occurred at very less train steps as compared to training it from scratch. </a:t>
            </a:r>
            <a:endParaRPr sz="1300">
              <a:solidFill>
                <a:srgbClr val="666666"/>
              </a:solidFill>
            </a:endParaRPr>
          </a:p>
          <a:p>
            <a:pPr indent="0" lvl="0" marL="457200" rtl="0" algn="l">
              <a:lnSpc>
                <a:spcPct val="120000"/>
              </a:lnSpc>
              <a:spcBef>
                <a:spcPts val="300"/>
              </a:spcBef>
              <a:spcAft>
                <a:spcPts val="0"/>
              </a:spcAft>
              <a:buNone/>
            </a:pPr>
            <a:r>
              <a:t/>
            </a:r>
            <a:endParaRPr sz="1300">
              <a:solidFill>
                <a:srgbClr val="666666"/>
              </a:solidFill>
            </a:endParaRPr>
          </a:p>
          <a:p>
            <a:pPr indent="-311150" lvl="0" marL="457200" rtl="0" algn="just">
              <a:lnSpc>
                <a:spcPct val="120000"/>
              </a:lnSpc>
              <a:spcBef>
                <a:spcPts val="300"/>
              </a:spcBef>
              <a:spcAft>
                <a:spcPts val="0"/>
              </a:spcAft>
              <a:buClr>
                <a:srgbClr val="666666"/>
              </a:buClr>
              <a:buSzPts val="1300"/>
              <a:buAutoNum type="arabicPeriod"/>
            </a:pPr>
            <a:r>
              <a:rPr lang="en" sz="1300">
                <a:solidFill>
                  <a:srgbClr val="666666"/>
                </a:solidFill>
              </a:rPr>
              <a:t>When we train models over 200k training steps, prediction results work but were not accurate. The accuracy can be increased by increasing the number of training steps upto 3 million steps.</a:t>
            </a:r>
            <a:endParaRPr sz="1300">
              <a:solidFill>
                <a:srgbClr val="666666"/>
              </a:solidFill>
            </a:endParaRPr>
          </a:p>
          <a:p>
            <a:pPr indent="0" lvl="0" marL="0" rtl="0" algn="just">
              <a:lnSpc>
                <a:spcPct val="120000"/>
              </a:lnSpc>
              <a:spcBef>
                <a:spcPts val="300"/>
              </a:spcBef>
              <a:spcAft>
                <a:spcPts val="0"/>
              </a:spcAft>
              <a:buNone/>
            </a:pPr>
            <a:r>
              <a:t/>
            </a:r>
            <a:endParaRPr sz="1300">
              <a:solidFill>
                <a:srgbClr val="666666"/>
              </a:solidFill>
            </a:endParaRPr>
          </a:p>
          <a:p>
            <a:pPr indent="-311150" lvl="0" marL="457200" rtl="0" algn="just">
              <a:lnSpc>
                <a:spcPct val="120000"/>
              </a:lnSpc>
              <a:spcBef>
                <a:spcPts val="300"/>
              </a:spcBef>
              <a:spcAft>
                <a:spcPts val="0"/>
              </a:spcAft>
              <a:buClr>
                <a:srgbClr val="666666"/>
              </a:buClr>
              <a:buSzPts val="1300"/>
              <a:buAutoNum type="arabicPeriod"/>
            </a:pPr>
            <a:r>
              <a:rPr lang="en" sz="1300">
                <a:solidFill>
                  <a:srgbClr val="666666"/>
                </a:solidFill>
              </a:rPr>
              <a:t>From table 1, we understood that the training time of the model depends on the number of Nodes and Edges in the graph model of that particular dataset. </a:t>
            </a:r>
            <a:endParaRPr sz="1300">
              <a:solidFill>
                <a:srgbClr val="666666"/>
              </a:solidFill>
            </a:endParaRPr>
          </a:p>
          <a:p>
            <a:pPr indent="0" lvl="0" marL="0" rtl="0" algn="just">
              <a:lnSpc>
                <a:spcPct val="120000"/>
              </a:lnSpc>
              <a:spcBef>
                <a:spcPts val="300"/>
              </a:spcBef>
              <a:spcAft>
                <a:spcPts val="0"/>
              </a:spcAft>
              <a:buNone/>
            </a:pPr>
            <a:r>
              <a:t/>
            </a:r>
            <a:endParaRPr sz="1300">
              <a:solidFill>
                <a:srgbClr val="666666"/>
              </a:solidFill>
            </a:endParaRPr>
          </a:p>
          <a:p>
            <a:pPr indent="-311150" lvl="0" marL="457200" rtl="0" algn="just">
              <a:lnSpc>
                <a:spcPct val="120000"/>
              </a:lnSpc>
              <a:spcBef>
                <a:spcPts val="300"/>
              </a:spcBef>
              <a:spcAft>
                <a:spcPts val="0"/>
              </a:spcAft>
              <a:buClr>
                <a:srgbClr val="666666"/>
              </a:buClr>
              <a:buSzPts val="1300"/>
              <a:buAutoNum type="arabicPeriod"/>
            </a:pPr>
            <a:r>
              <a:rPr lang="en" sz="1300">
                <a:solidFill>
                  <a:srgbClr val="666666"/>
                </a:solidFill>
              </a:rPr>
              <a:t>We were able to achieve values close to the values given in the research paper.</a:t>
            </a:r>
            <a:endParaRPr sz="1300">
              <a:solidFill>
                <a:srgbClr val="666666"/>
              </a:solidFill>
            </a:endParaRPr>
          </a:p>
          <a:p>
            <a:pPr indent="0" lvl="0" marL="0" rtl="0" algn="l">
              <a:lnSpc>
                <a:spcPct val="95000"/>
              </a:lnSpc>
              <a:spcBef>
                <a:spcPts val="3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nvSpPr>
        <p:spPr>
          <a:xfrm>
            <a:off x="275750" y="148775"/>
            <a:ext cx="902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Experiment 2: Creating a Generic Model for materials that have similar properties.</a:t>
            </a:r>
            <a:endParaRPr sz="1800">
              <a:solidFill>
                <a:srgbClr val="FFFFFF"/>
              </a:solidFill>
              <a:latin typeface="Roboto"/>
              <a:ea typeface="Roboto"/>
              <a:cs typeface="Roboto"/>
              <a:sym typeface="Roboto"/>
            </a:endParaRPr>
          </a:p>
        </p:txBody>
      </p:sp>
      <p:graphicFrame>
        <p:nvGraphicFramePr>
          <p:cNvPr id="189" name="Google Shape;189;p28"/>
          <p:cNvGraphicFramePr/>
          <p:nvPr/>
        </p:nvGraphicFramePr>
        <p:xfrm>
          <a:off x="2552450" y="1591225"/>
          <a:ext cx="3000000" cy="3000000"/>
        </p:xfrm>
        <a:graphic>
          <a:graphicData uri="http://schemas.openxmlformats.org/drawingml/2006/table">
            <a:tbl>
              <a:tblPr>
                <a:noFill/>
                <a:tableStyleId>{709AC6B5-DF5F-4205-BCA4-07CB539E128C}</a:tableStyleId>
              </a:tblPr>
              <a:tblGrid>
                <a:gridCol w="2210950"/>
                <a:gridCol w="891350"/>
                <a:gridCol w="936775"/>
              </a:tblGrid>
              <a:tr h="496325">
                <a:tc>
                  <a:txBody>
                    <a:bodyPr/>
                    <a:lstStyle/>
                    <a:p>
                      <a:pPr indent="0" lvl="0" marL="0" rtl="0" algn="l">
                        <a:lnSpc>
                          <a:spcPct val="140000"/>
                        </a:lnSpc>
                        <a:spcBef>
                          <a:spcPts val="0"/>
                        </a:spcBef>
                        <a:spcAft>
                          <a:spcPts val="300"/>
                        </a:spcAft>
                        <a:buNone/>
                      </a:pPr>
                      <a:r>
                        <a:rPr lang="en" sz="1100">
                          <a:solidFill>
                            <a:schemeClr val="dk2"/>
                          </a:solidFill>
                          <a:latin typeface="Roboto"/>
                          <a:ea typeface="Roboto"/>
                          <a:cs typeface="Roboto"/>
                          <a:sym typeface="Roboto"/>
                        </a:rPr>
                        <a:t>Material</a:t>
                      </a:r>
                      <a:endParaRPr sz="1100">
                        <a:solidFill>
                          <a:schemeClr val="dk2"/>
                        </a:solidFill>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solidFill>
                            <a:schemeClr val="dk2"/>
                          </a:solidFill>
                          <a:latin typeface="Roboto"/>
                          <a:ea typeface="Roboto"/>
                          <a:cs typeface="Roboto"/>
                          <a:sym typeface="Roboto"/>
                        </a:rPr>
                        <a:t>N(Nodes)</a:t>
                      </a:r>
                      <a:endParaRPr sz="1100">
                        <a:solidFill>
                          <a:schemeClr val="dk2"/>
                        </a:solidFill>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solidFill>
                            <a:schemeClr val="dk2"/>
                          </a:solidFill>
                          <a:latin typeface="Roboto"/>
                          <a:ea typeface="Roboto"/>
                          <a:cs typeface="Roboto"/>
                          <a:sym typeface="Roboto"/>
                        </a:rPr>
                        <a:t>K(Edges)</a:t>
                      </a:r>
                      <a:endParaRPr sz="1100">
                        <a:solidFill>
                          <a:schemeClr val="dk2"/>
                        </a:solidFill>
                        <a:latin typeface="Roboto"/>
                        <a:ea typeface="Roboto"/>
                        <a:cs typeface="Roboto"/>
                        <a:sym typeface="Roboto"/>
                      </a:endParaRPr>
                    </a:p>
                  </a:txBody>
                  <a:tcPr marT="63500" marB="63500" marR="63500" marL="63500"/>
                </a:tc>
              </a:tr>
              <a:tr h="472075">
                <a:tc>
                  <a:txBody>
                    <a:bodyPr/>
                    <a:lstStyle/>
                    <a:p>
                      <a:pPr indent="0" lvl="0" marL="0" rtl="0" algn="l">
                        <a:lnSpc>
                          <a:spcPct val="140000"/>
                        </a:lnSpc>
                        <a:spcBef>
                          <a:spcPts val="0"/>
                        </a:spcBef>
                        <a:spcAft>
                          <a:spcPts val="300"/>
                        </a:spcAft>
                        <a:buNone/>
                      </a:pPr>
                      <a:r>
                        <a:rPr lang="en" sz="1100">
                          <a:solidFill>
                            <a:schemeClr val="dk2"/>
                          </a:solidFill>
                          <a:latin typeface="Roboto"/>
                          <a:ea typeface="Roboto"/>
                          <a:cs typeface="Roboto"/>
                          <a:sym typeface="Roboto"/>
                        </a:rPr>
                        <a:t>WaterRamps (MPM (2D))</a:t>
                      </a:r>
                      <a:endParaRPr sz="1100">
                        <a:solidFill>
                          <a:schemeClr val="dk2"/>
                        </a:solidFill>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solidFill>
                            <a:schemeClr val="dk2"/>
                          </a:solidFill>
                          <a:latin typeface="Roboto"/>
                          <a:ea typeface="Roboto"/>
                          <a:cs typeface="Roboto"/>
                          <a:sym typeface="Roboto"/>
                        </a:rPr>
                        <a:t>2.3k</a:t>
                      </a:r>
                      <a:endParaRPr sz="1100">
                        <a:solidFill>
                          <a:schemeClr val="dk2"/>
                        </a:solidFill>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solidFill>
                            <a:schemeClr val="dk2"/>
                          </a:solidFill>
                          <a:latin typeface="Roboto"/>
                          <a:ea typeface="Roboto"/>
                          <a:cs typeface="Roboto"/>
                          <a:sym typeface="Roboto"/>
                        </a:rPr>
                        <a:t>600</a:t>
                      </a:r>
                      <a:endParaRPr sz="1100">
                        <a:solidFill>
                          <a:schemeClr val="dk2"/>
                        </a:solidFill>
                        <a:latin typeface="Roboto"/>
                        <a:ea typeface="Roboto"/>
                        <a:cs typeface="Roboto"/>
                        <a:sym typeface="Roboto"/>
                      </a:endParaRPr>
                    </a:p>
                  </a:txBody>
                  <a:tcPr marT="63500" marB="63500" marR="63500" marL="63500"/>
                </a:tc>
              </a:tr>
              <a:tr h="496325">
                <a:tc>
                  <a:txBody>
                    <a:bodyPr/>
                    <a:lstStyle/>
                    <a:p>
                      <a:pPr indent="0" lvl="0" marL="0" rtl="0" algn="l">
                        <a:lnSpc>
                          <a:spcPct val="140000"/>
                        </a:lnSpc>
                        <a:spcBef>
                          <a:spcPts val="0"/>
                        </a:spcBef>
                        <a:spcAft>
                          <a:spcPts val="300"/>
                        </a:spcAft>
                        <a:buNone/>
                      </a:pPr>
                      <a:r>
                        <a:rPr lang="en" sz="1100">
                          <a:solidFill>
                            <a:schemeClr val="dk2"/>
                          </a:solidFill>
                          <a:latin typeface="Roboto"/>
                          <a:ea typeface="Roboto"/>
                          <a:cs typeface="Roboto"/>
                          <a:sym typeface="Roboto"/>
                        </a:rPr>
                        <a:t>Sand (MPM (2D))</a:t>
                      </a:r>
                      <a:endParaRPr sz="1100">
                        <a:solidFill>
                          <a:schemeClr val="dk2"/>
                        </a:solidFill>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solidFill>
                            <a:schemeClr val="dk2"/>
                          </a:solidFill>
                          <a:latin typeface="Roboto"/>
                          <a:ea typeface="Roboto"/>
                          <a:cs typeface="Roboto"/>
                          <a:sym typeface="Roboto"/>
                        </a:rPr>
                        <a:t>2k</a:t>
                      </a:r>
                      <a:endParaRPr sz="1100">
                        <a:solidFill>
                          <a:schemeClr val="dk2"/>
                        </a:solidFill>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solidFill>
                            <a:schemeClr val="dk2"/>
                          </a:solidFill>
                          <a:latin typeface="Roboto"/>
                          <a:ea typeface="Roboto"/>
                          <a:cs typeface="Roboto"/>
                          <a:sym typeface="Roboto"/>
                        </a:rPr>
                        <a:t>320</a:t>
                      </a:r>
                      <a:endParaRPr sz="1100">
                        <a:solidFill>
                          <a:schemeClr val="dk2"/>
                        </a:solidFill>
                        <a:latin typeface="Roboto"/>
                        <a:ea typeface="Roboto"/>
                        <a:cs typeface="Roboto"/>
                        <a:sym typeface="Roboto"/>
                      </a:endParaRPr>
                    </a:p>
                  </a:txBody>
                  <a:tcPr marT="63500" marB="63500" marR="63500" marL="63500"/>
                </a:tc>
              </a:tr>
              <a:tr h="496325">
                <a:tc>
                  <a:txBody>
                    <a:bodyPr/>
                    <a:lstStyle/>
                    <a:p>
                      <a:pPr indent="0" lvl="0" marL="0" rtl="0" algn="l">
                        <a:lnSpc>
                          <a:spcPct val="140000"/>
                        </a:lnSpc>
                        <a:spcBef>
                          <a:spcPts val="0"/>
                        </a:spcBef>
                        <a:spcAft>
                          <a:spcPts val="300"/>
                        </a:spcAft>
                        <a:buNone/>
                      </a:pPr>
                      <a:r>
                        <a:rPr lang="en" sz="1100">
                          <a:solidFill>
                            <a:schemeClr val="dk2"/>
                          </a:solidFill>
                          <a:latin typeface="Roboto"/>
                          <a:ea typeface="Roboto"/>
                          <a:cs typeface="Roboto"/>
                          <a:sym typeface="Roboto"/>
                        </a:rPr>
                        <a:t>Goop (MPM (2D))</a:t>
                      </a:r>
                      <a:endParaRPr sz="1100">
                        <a:solidFill>
                          <a:schemeClr val="dk2"/>
                        </a:solidFill>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solidFill>
                            <a:schemeClr val="dk2"/>
                          </a:solidFill>
                          <a:latin typeface="Roboto"/>
                          <a:ea typeface="Roboto"/>
                          <a:cs typeface="Roboto"/>
                          <a:sym typeface="Roboto"/>
                        </a:rPr>
                        <a:t>1.9k</a:t>
                      </a:r>
                      <a:endParaRPr sz="1100">
                        <a:solidFill>
                          <a:schemeClr val="dk2"/>
                        </a:solidFill>
                        <a:latin typeface="Roboto"/>
                        <a:ea typeface="Roboto"/>
                        <a:cs typeface="Roboto"/>
                        <a:sym typeface="Roboto"/>
                      </a:endParaRPr>
                    </a:p>
                  </a:txBody>
                  <a:tcPr marT="63500" marB="63500" marR="63500" marL="63500"/>
                </a:tc>
                <a:tc>
                  <a:txBody>
                    <a:bodyPr/>
                    <a:lstStyle/>
                    <a:p>
                      <a:pPr indent="0" lvl="0" marL="0" rtl="0" algn="ctr">
                        <a:lnSpc>
                          <a:spcPct val="140000"/>
                        </a:lnSpc>
                        <a:spcBef>
                          <a:spcPts val="0"/>
                        </a:spcBef>
                        <a:spcAft>
                          <a:spcPts val="300"/>
                        </a:spcAft>
                        <a:buNone/>
                      </a:pPr>
                      <a:r>
                        <a:rPr lang="en" sz="1100">
                          <a:solidFill>
                            <a:schemeClr val="dk2"/>
                          </a:solidFill>
                          <a:latin typeface="Roboto"/>
                          <a:ea typeface="Roboto"/>
                          <a:cs typeface="Roboto"/>
                          <a:sym typeface="Roboto"/>
                        </a:rPr>
                        <a:t>400</a:t>
                      </a:r>
                      <a:endParaRPr sz="1100">
                        <a:solidFill>
                          <a:schemeClr val="dk2"/>
                        </a:solidFill>
                        <a:latin typeface="Roboto"/>
                        <a:ea typeface="Roboto"/>
                        <a:cs typeface="Roboto"/>
                        <a:sym typeface="Roboto"/>
                      </a:endParaRPr>
                    </a:p>
                  </a:txBody>
                  <a:tcPr marT="63500" marB="63500" marR="63500" marL="63500"/>
                </a:tc>
              </a:tr>
            </a:tbl>
          </a:graphicData>
        </a:graphic>
      </p:graphicFrame>
      <p:sp>
        <p:nvSpPr>
          <p:cNvPr id="190" name="Google Shape;190;p28"/>
          <p:cNvSpPr/>
          <p:nvPr/>
        </p:nvSpPr>
        <p:spPr>
          <a:xfrm>
            <a:off x="2225250" y="2420250"/>
            <a:ext cx="4693500" cy="13218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174450" y="50100"/>
            <a:ext cx="8826600" cy="602700"/>
          </a:xfrm>
          <a:prstGeom prst="rect">
            <a:avLst/>
          </a:prstGeom>
        </p:spPr>
        <p:txBody>
          <a:bodyPr anchorCtr="0" anchor="ctr" bIns="91425" lIns="91425" spcFirstLastPara="1" rIns="91425" wrap="square" tIns="91425">
            <a:normAutofit/>
          </a:bodyPr>
          <a:lstStyle/>
          <a:p>
            <a:pPr indent="0" lvl="0" marL="0" rtl="0" algn="l">
              <a:lnSpc>
                <a:spcPct val="115000"/>
              </a:lnSpc>
              <a:spcBef>
                <a:spcPts val="1400"/>
              </a:spcBef>
              <a:spcAft>
                <a:spcPts val="400"/>
              </a:spcAft>
              <a:buNone/>
            </a:pPr>
            <a:r>
              <a:rPr lang="en" sz="2400">
                <a:solidFill>
                  <a:srgbClr val="FFFFFF"/>
                </a:solidFill>
              </a:rPr>
              <a:t>Generic Model</a:t>
            </a:r>
            <a:endParaRPr sz="2400">
              <a:solidFill>
                <a:srgbClr val="FFFFFF"/>
              </a:solidFill>
            </a:endParaRPr>
          </a:p>
        </p:txBody>
      </p:sp>
      <p:sp>
        <p:nvSpPr>
          <p:cNvPr id="196" name="Google Shape;196;p29"/>
          <p:cNvSpPr txBox="1"/>
          <p:nvPr/>
        </p:nvSpPr>
        <p:spPr>
          <a:xfrm>
            <a:off x="176300" y="1540625"/>
            <a:ext cx="3000000" cy="22566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 sz="1200">
                <a:solidFill>
                  <a:srgbClr val="434343"/>
                </a:solidFill>
                <a:latin typeface="Roboto"/>
                <a:ea typeface="Roboto"/>
                <a:cs typeface="Roboto"/>
                <a:sym typeface="Roboto"/>
              </a:rPr>
              <a:t>Learnings from the graph.</a:t>
            </a:r>
            <a:endParaRPr sz="1200">
              <a:solidFill>
                <a:srgbClr val="434343"/>
              </a:solidFill>
              <a:latin typeface="Roboto"/>
              <a:ea typeface="Roboto"/>
              <a:cs typeface="Roboto"/>
              <a:sym typeface="Roboto"/>
            </a:endParaRPr>
          </a:p>
          <a:p>
            <a:pPr indent="-304800" lvl="0" marL="457200" rtl="0" algn="l">
              <a:lnSpc>
                <a:spcPct val="140000"/>
              </a:lnSpc>
              <a:spcBef>
                <a:spcPts val="300"/>
              </a:spcBef>
              <a:spcAft>
                <a:spcPts val="0"/>
              </a:spcAft>
              <a:buClr>
                <a:srgbClr val="434343"/>
              </a:buClr>
              <a:buSzPts val="1200"/>
              <a:buFont typeface="Roboto"/>
              <a:buAutoNum type="arabicPeriod"/>
            </a:pPr>
            <a:r>
              <a:rPr lang="en" sz="1200">
                <a:solidFill>
                  <a:srgbClr val="434343"/>
                </a:solidFill>
                <a:latin typeface="Roboto"/>
                <a:ea typeface="Roboto"/>
                <a:cs typeface="Roboto"/>
                <a:sym typeface="Roboto"/>
              </a:rPr>
              <a:t>High loss is observed at the start of the training process. The loss gradually decreases till the 6M training step.</a:t>
            </a:r>
            <a:endParaRPr sz="1200">
              <a:solidFill>
                <a:srgbClr val="434343"/>
              </a:solidFill>
              <a:latin typeface="Roboto"/>
              <a:ea typeface="Roboto"/>
              <a:cs typeface="Roboto"/>
              <a:sym typeface="Roboto"/>
            </a:endParaRPr>
          </a:p>
          <a:p>
            <a:pPr indent="-304800" lvl="0" marL="457200" rtl="0" algn="l">
              <a:lnSpc>
                <a:spcPct val="140000"/>
              </a:lnSpc>
              <a:spcBef>
                <a:spcPts val="300"/>
              </a:spcBef>
              <a:spcAft>
                <a:spcPts val="300"/>
              </a:spcAft>
              <a:buClr>
                <a:srgbClr val="434343"/>
              </a:buClr>
              <a:buSzPts val="1200"/>
              <a:buFont typeface="Roboto"/>
              <a:buAutoNum type="arabicPeriod"/>
            </a:pPr>
            <a:r>
              <a:rPr lang="en" sz="1200">
                <a:solidFill>
                  <a:srgbClr val="434343"/>
                </a:solidFill>
                <a:latin typeface="Roboto"/>
                <a:ea typeface="Roboto"/>
                <a:cs typeface="Roboto"/>
                <a:sym typeface="Roboto"/>
              </a:rPr>
              <a:t>A second peak is observed after 6M, that is at the start of fine-tuning on Sand Dataset.</a:t>
            </a:r>
            <a:endParaRPr sz="1200">
              <a:solidFill>
                <a:srgbClr val="434343"/>
              </a:solidFill>
              <a:latin typeface="Roboto"/>
              <a:ea typeface="Roboto"/>
              <a:cs typeface="Roboto"/>
              <a:sym typeface="Roboto"/>
            </a:endParaRPr>
          </a:p>
        </p:txBody>
      </p:sp>
      <p:pic>
        <p:nvPicPr>
          <p:cNvPr id="197" name="Google Shape;197;p29"/>
          <p:cNvPicPr preferRelativeResize="0"/>
          <p:nvPr/>
        </p:nvPicPr>
        <p:blipFill>
          <a:blip r:embed="rId3">
            <a:alphaModFix/>
          </a:blip>
          <a:stretch>
            <a:fillRect/>
          </a:stretch>
        </p:blipFill>
        <p:spPr>
          <a:xfrm>
            <a:off x="3048275" y="1054900"/>
            <a:ext cx="6146651" cy="3333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aphicFrame>
        <p:nvGraphicFramePr>
          <p:cNvPr id="202" name="Google Shape;202;p30"/>
          <p:cNvGraphicFramePr/>
          <p:nvPr/>
        </p:nvGraphicFramePr>
        <p:xfrm>
          <a:off x="530175" y="1418775"/>
          <a:ext cx="3000000" cy="3000000"/>
        </p:xfrm>
        <a:graphic>
          <a:graphicData uri="http://schemas.openxmlformats.org/drawingml/2006/table">
            <a:tbl>
              <a:tblPr>
                <a:noFill/>
                <a:tableStyleId>{709AC6B5-DF5F-4205-BCA4-07CB539E128C}</a:tableStyleId>
              </a:tblPr>
              <a:tblGrid>
                <a:gridCol w="2943225"/>
                <a:gridCol w="2943225"/>
              </a:tblGrid>
              <a:tr h="12700">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Material Type </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Our one-step loss (10^-9)</a:t>
                      </a:r>
                      <a:endParaRPr sz="1200">
                        <a:latin typeface="Roboto"/>
                        <a:ea typeface="Roboto"/>
                        <a:cs typeface="Roboto"/>
                        <a:sym typeface="Roboto"/>
                      </a:endParaRPr>
                    </a:p>
                  </a:txBody>
                  <a:tcPr marT="63500" marB="63500" marR="63500" marL="63500"/>
                </a:tc>
              </a:tr>
              <a:tr h="12700">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Goop</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7.23 </a:t>
                      </a:r>
                      <a:endParaRPr sz="1200">
                        <a:latin typeface="Roboto"/>
                        <a:ea typeface="Roboto"/>
                        <a:cs typeface="Roboto"/>
                        <a:sym typeface="Roboto"/>
                      </a:endParaRPr>
                    </a:p>
                  </a:txBody>
                  <a:tcPr marT="63500" marB="63500" marR="63500" marL="63500"/>
                </a:tc>
              </a:tr>
            </a:tbl>
          </a:graphicData>
        </a:graphic>
      </p:graphicFrame>
      <p:graphicFrame>
        <p:nvGraphicFramePr>
          <p:cNvPr id="203" name="Google Shape;203;p30"/>
          <p:cNvGraphicFramePr/>
          <p:nvPr/>
        </p:nvGraphicFramePr>
        <p:xfrm>
          <a:off x="501600" y="3030900"/>
          <a:ext cx="3000000" cy="3000000"/>
        </p:xfrm>
        <a:graphic>
          <a:graphicData uri="http://schemas.openxmlformats.org/drawingml/2006/table">
            <a:tbl>
              <a:tblPr>
                <a:noFill/>
                <a:tableStyleId>{709AC6B5-DF5F-4205-BCA4-07CB539E128C}</a:tableStyleId>
              </a:tblPr>
              <a:tblGrid>
                <a:gridCol w="2971800"/>
                <a:gridCol w="2971800"/>
              </a:tblGrid>
              <a:tr h="443700">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Material Type </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Our one-step loss (10^-9)</a:t>
                      </a:r>
                      <a:endParaRPr sz="1200">
                        <a:latin typeface="Roboto"/>
                        <a:ea typeface="Roboto"/>
                        <a:cs typeface="Roboto"/>
                        <a:sym typeface="Roboto"/>
                      </a:endParaRPr>
                    </a:p>
                  </a:txBody>
                  <a:tcPr marT="63500" marB="63500" marR="63500" marL="63500"/>
                </a:tc>
              </a:tr>
              <a:tr h="12700">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Sand</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3.00</a:t>
                      </a:r>
                      <a:endParaRPr sz="1200">
                        <a:latin typeface="Roboto"/>
                        <a:ea typeface="Roboto"/>
                        <a:cs typeface="Roboto"/>
                        <a:sym typeface="Roboto"/>
                      </a:endParaRPr>
                    </a:p>
                  </a:txBody>
                  <a:tcPr marT="63500" marB="63500" marR="63500" marL="63500"/>
                </a:tc>
              </a:tr>
              <a:tr h="12700">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Goop</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 w.r.t other loss</a:t>
                      </a:r>
                      <a:endParaRPr sz="1200">
                        <a:latin typeface="Roboto"/>
                        <a:ea typeface="Roboto"/>
                        <a:cs typeface="Roboto"/>
                        <a:sym typeface="Roboto"/>
                      </a:endParaRPr>
                    </a:p>
                  </a:txBody>
                  <a:tcPr marT="63500" marB="63500" marR="63500" marL="63500"/>
                </a:tc>
              </a:tr>
            </a:tbl>
          </a:graphicData>
        </a:graphic>
      </p:graphicFrame>
      <p:sp>
        <p:nvSpPr>
          <p:cNvPr id="204" name="Google Shape;204;p30"/>
          <p:cNvSpPr txBox="1"/>
          <p:nvPr/>
        </p:nvSpPr>
        <p:spPr>
          <a:xfrm>
            <a:off x="457200" y="1018575"/>
            <a:ext cx="5637000" cy="400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300"/>
              </a:spcAft>
              <a:buNone/>
            </a:pPr>
            <a:r>
              <a:rPr lang="en">
                <a:latin typeface="Roboto"/>
                <a:ea typeface="Roboto"/>
                <a:cs typeface="Roboto"/>
                <a:sym typeface="Roboto"/>
              </a:rPr>
              <a:t>Performance of model when trained only on Goop Dataset.</a:t>
            </a:r>
            <a:endParaRPr sz="1600">
              <a:latin typeface="Roboto"/>
              <a:ea typeface="Roboto"/>
              <a:cs typeface="Roboto"/>
              <a:sym typeface="Roboto"/>
            </a:endParaRPr>
          </a:p>
        </p:txBody>
      </p:sp>
      <p:sp>
        <p:nvSpPr>
          <p:cNvPr id="205" name="Google Shape;205;p30"/>
          <p:cNvSpPr txBox="1"/>
          <p:nvPr/>
        </p:nvSpPr>
        <p:spPr>
          <a:xfrm>
            <a:off x="530175" y="2571750"/>
            <a:ext cx="5031900" cy="400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1400"/>
              </a:spcBef>
              <a:spcAft>
                <a:spcPts val="300"/>
              </a:spcAft>
              <a:buNone/>
            </a:pPr>
            <a:r>
              <a:rPr lang="en">
                <a:latin typeface="Roboto"/>
                <a:ea typeface="Roboto"/>
                <a:cs typeface="Roboto"/>
                <a:sym typeface="Roboto"/>
              </a:rPr>
              <a:t>Performance of model after Fine-tuning to Sand Dataset</a:t>
            </a:r>
            <a:endParaRPr>
              <a:latin typeface="Roboto"/>
              <a:ea typeface="Roboto"/>
              <a:cs typeface="Roboto"/>
              <a:sym typeface="Roboto"/>
            </a:endParaRPr>
          </a:p>
        </p:txBody>
      </p:sp>
      <p:sp>
        <p:nvSpPr>
          <p:cNvPr id="206" name="Google Shape;206;p30"/>
          <p:cNvSpPr txBox="1"/>
          <p:nvPr>
            <p:ph type="title"/>
          </p:nvPr>
        </p:nvSpPr>
        <p:spPr>
          <a:xfrm>
            <a:off x="158700" y="4850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300"/>
              <a:t>Generic Model vs Model Trained on Single Material </a:t>
            </a:r>
            <a:endParaRPr sz="2300"/>
          </a:p>
        </p:txBody>
      </p:sp>
      <p:sp>
        <p:nvSpPr>
          <p:cNvPr id="207" name="Google Shape;207;p30"/>
          <p:cNvSpPr/>
          <p:nvPr/>
        </p:nvSpPr>
        <p:spPr>
          <a:xfrm>
            <a:off x="330450" y="1776038"/>
            <a:ext cx="6285900" cy="5220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p:nvPr/>
        </p:nvSpPr>
        <p:spPr>
          <a:xfrm>
            <a:off x="330450" y="3814850"/>
            <a:ext cx="6365400" cy="5043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Output of Experiment 2 </a:t>
            </a:r>
            <a:endParaRPr/>
          </a:p>
        </p:txBody>
      </p:sp>
      <p:pic>
        <p:nvPicPr>
          <p:cNvPr id="214" name="Google Shape;214;p31"/>
          <p:cNvPicPr preferRelativeResize="0"/>
          <p:nvPr/>
        </p:nvPicPr>
        <p:blipFill>
          <a:blip r:embed="rId3">
            <a:alphaModFix/>
          </a:blip>
          <a:stretch>
            <a:fillRect/>
          </a:stretch>
        </p:blipFill>
        <p:spPr>
          <a:xfrm>
            <a:off x="4572000" y="1529325"/>
            <a:ext cx="4150025" cy="1657175"/>
          </a:xfrm>
          <a:prstGeom prst="rect">
            <a:avLst/>
          </a:prstGeom>
          <a:noFill/>
          <a:ln>
            <a:noFill/>
          </a:ln>
        </p:spPr>
      </p:pic>
      <p:pic>
        <p:nvPicPr>
          <p:cNvPr id="215" name="Google Shape;215;p31"/>
          <p:cNvPicPr preferRelativeResize="0"/>
          <p:nvPr/>
        </p:nvPicPr>
        <p:blipFill>
          <a:blip r:embed="rId4">
            <a:alphaModFix/>
          </a:blip>
          <a:stretch>
            <a:fillRect/>
          </a:stretch>
        </p:blipFill>
        <p:spPr>
          <a:xfrm>
            <a:off x="4572000" y="3249225"/>
            <a:ext cx="4150025" cy="1732100"/>
          </a:xfrm>
          <a:prstGeom prst="rect">
            <a:avLst/>
          </a:prstGeom>
          <a:noFill/>
          <a:ln>
            <a:noFill/>
          </a:ln>
        </p:spPr>
      </p:pic>
      <p:sp>
        <p:nvSpPr>
          <p:cNvPr id="216" name="Google Shape;216;p31"/>
          <p:cNvSpPr txBox="1"/>
          <p:nvPr/>
        </p:nvSpPr>
        <p:spPr>
          <a:xfrm>
            <a:off x="5409363" y="759788"/>
            <a:ext cx="2475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After Fine-tuning </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(trained first on Goop and then on sand )</a:t>
            </a:r>
            <a:endParaRPr>
              <a:latin typeface="Roboto"/>
              <a:ea typeface="Roboto"/>
              <a:cs typeface="Roboto"/>
              <a:sym typeface="Roboto"/>
            </a:endParaRPr>
          </a:p>
        </p:txBody>
      </p:sp>
      <p:pic>
        <p:nvPicPr>
          <p:cNvPr id="217" name="Google Shape;217;p31"/>
          <p:cNvPicPr preferRelativeResize="0"/>
          <p:nvPr/>
        </p:nvPicPr>
        <p:blipFill>
          <a:blip r:embed="rId5">
            <a:alphaModFix/>
          </a:blip>
          <a:stretch>
            <a:fillRect/>
          </a:stretch>
        </p:blipFill>
        <p:spPr>
          <a:xfrm>
            <a:off x="380425" y="1989400"/>
            <a:ext cx="3866525" cy="1857913"/>
          </a:xfrm>
          <a:prstGeom prst="rect">
            <a:avLst/>
          </a:prstGeom>
          <a:noFill/>
          <a:ln>
            <a:noFill/>
          </a:ln>
        </p:spPr>
      </p:pic>
      <p:sp>
        <p:nvSpPr>
          <p:cNvPr id="218" name="Google Shape;218;p31"/>
          <p:cNvSpPr txBox="1"/>
          <p:nvPr/>
        </p:nvSpPr>
        <p:spPr>
          <a:xfrm>
            <a:off x="1339400" y="1195050"/>
            <a:ext cx="2057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Before Fine-tuning (trained only on Goop)</a:t>
            </a:r>
            <a:endParaRPr>
              <a:latin typeface="Roboto"/>
              <a:ea typeface="Roboto"/>
              <a:cs typeface="Roboto"/>
              <a:sym typeface="Roboto"/>
            </a:endParaRPr>
          </a:p>
        </p:txBody>
      </p:sp>
      <p:cxnSp>
        <p:nvCxnSpPr>
          <p:cNvPr id="219" name="Google Shape;219;p31"/>
          <p:cNvCxnSpPr/>
          <p:nvPr/>
        </p:nvCxnSpPr>
        <p:spPr>
          <a:xfrm flipH="1">
            <a:off x="4394425" y="664375"/>
            <a:ext cx="21600" cy="452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265500" y="1912650"/>
            <a:ext cx="4045200" cy="131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Overview</a:t>
            </a:r>
            <a:endParaRPr/>
          </a:p>
        </p:txBody>
      </p:sp>
      <p:sp>
        <p:nvSpPr>
          <p:cNvPr id="75" name="Google Shape;75;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Introduction</a:t>
            </a:r>
            <a:endParaRPr b="1"/>
          </a:p>
          <a:p>
            <a:pPr indent="-342900" lvl="0" marL="457200" rtl="0" algn="l">
              <a:lnSpc>
                <a:spcPct val="150000"/>
              </a:lnSpc>
              <a:spcBef>
                <a:spcPts val="0"/>
              </a:spcBef>
              <a:spcAft>
                <a:spcPts val="0"/>
              </a:spcAft>
              <a:buSzPts val="1800"/>
              <a:buChar char="●"/>
            </a:pPr>
            <a:r>
              <a:rPr b="1" lang="en"/>
              <a:t>Objective and Scope of Work</a:t>
            </a:r>
            <a:endParaRPr b="1"/>
          </a:p>
          <a:p>
            <a:pPr indent="-342900" lvl="0" marL="457200" rtl="0" algn="l">
              <a:lnSpc>
                <a:spcPct val="150000"/>
              </a:lnSpc>
              <a:spcBef>
                <a:spcPts val="0"/>
              </a:spcBef>
              <a:spcAft>
                <a:spcPts val="0"/>
              </a:spcAft>
              <a:buSzPts val="1800"/>
              <a:buChar char="●"/>
            </a:pPr>
            <a:r>
              <a:rPr b="1" lang="en"/>
              <a:t>Experiments carried out</a:t>
            </a:r>
            <a:endParaRPr b="1"/>
          </a:p>
          <a:p>
            <a:pPr indent="-342900" lvl="0" marL="457200" rtl="0" algn="l">
              <a:lnSpc>
                <a:spcPct val="150000"/>
              </a:lnSpc>
              <a:spcBef>
                <a:spcPts val="0"/>
              </a:spcBef>
              <a:spcAft>
                <a:spcPts val="0"/>
              </a:spcAft>
              <a:buSzPts val="1800"/>
              <a:buChar char="●"/>
            </a:pPr>
            <a:r>
              <a:rPr b="1" lang="en"/>
              <a:t>Results and conclusion</a:t>
            </a:r>
            <a:endParaRPr b="1"/>
          </a:p>
          <a:p>
            <a:pPr indent="-342900" lvl="0" marL="457200" rtl="0" algn="l">
              <a:lnSpc>
                <a:spcPct val="150000"/>
              </a:lnSpc>
              <a:spcBef>
                <a:spcPts val="0"/>
              </a:spcBef>
              <a:spcAft>
                <a:spcPts val="0"/>
              </a:spcAft>
              <a:buSzPts val="1800"/>
              <a:buChar char="●"/>
            </a:pPr>
            <a:r>
              <a:rPr b="1" lang="en"/>
              <a:t>Progress till date</a:t>
            </a:r>
            <a:endParaRPr b="1"/>
          </a:p>
          <a:p>
            <a:pPr indent="-342900" lvl="0" marL="457200" rtl="0" algn="l">
              <a:lnSpc>
                <a:spcPct val="150000"/>
              </a:lnSpc>
              <a:spcBef>
                <a:spcPts val="0"/>
              </a:spcBef>
              <a:spcAft>
                <a:spcPts val="0"/>
              </a:spcAft>
              <a:buSzPts val="1800"/>
              <a:buChar char="●"/>
            </a:pPr>
            <a:r>
              <a:rPr b="1" lang="en"/>
              <a:t>Milestones</a:t>
            </a:r>
            <a:endParaRPr b="1"/>
          </a:p>
          <a:p>
            <a:pPr indent="-342900" lvl="0" marL="457200" rtl="0" algn="l">
              <a:lnSpc>
                <a:spcPct val="150000"/>
              </a:lnSpc>
              <a:spcBef>
                <a:spcPts val="0"/>
              </a:spcBef>
              <a:spcAft>
                <a:spcPts val="0"/>
              </a:spcAft>
              <a:buSzPts val="1800"/>
              <a:buChar char="●"/>
            </a:pPr>
            <a:r>
              <a:rPr b="1" lang="en"/>
              <a:t>Future aspect</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just">
              <a:lnSpc>
                <a:spcPct val="140000"/>
              </a:lnSpc>
              <a:spcBef>
                <a:spcPts val="1400"/>
              </a:spcBef>
              <a:spcAft>
                <a:spcPts val="300"/>
              </a:spcAft>
              <a:buNone/>
            </a:pPr>
            <a:r>
              <a:rPr lang="en" sz="2400">
                <a:solidFill>
                  <a:srgbClr val="FFFFFF"/>
                </a:solidFill>
              </a:rPr>
              <a:t>Observations</a:t>
            </a:r>
            <a:endParaRPr sz="2800">
              <a:solidFill>
                <a:srgbClr val="FFFFFF"/>
              </a:solidFill>
            </a:endParaRPr>
          </a:p>
        </p:txBody>
      </p:sp>
      <p:sp>
        <p:nvSpPr>
          <p:cNvPr id="225" name="Google Shape;225;p32"/>
          <p:cNvSpPr txBox="1"/>
          <p:nvPr/>
        </p:nvSpPr>
        <p:spPr>
          <a:xfrm>
            <a:off x="138050" y="979322"/>
            <a:ext cx="9108600" cy="2213400"/>
          </a:xfrm>
          <a:prstGeom prst="rect">
            <a:avLst/>
          </a:prstGeom>
          <a:noFill/>
          <a:ln>
            <a:noFill/>
          </a:ln>
        </p:spPr>
        <p:txBody>
          <a:bodyPr anchorCtr="0" anchor="t" bIns="91425" lIns="91425" spcFirstLastPara="1" rIns="91425" wrap="square" tIns="91425">
            <a:spAutoFit/>
          </a:bodyPr>
          <a:lstStyle/>
          <a:p>
            <a:pPr indent="0" lvl="0" marL="0" rtl="0" algn="just">
              <a:lnSpc>
                <a:spcPct val="140000"/>
              </a:lnSpc>
              <a:spcBef>
                <a:spcPts val="1400"/>
              </a:spcBef>
              <a:spcAft>
                <a:spcPts val="0"/>
              </a:spcAft>
              <a:buNone/>
            </a:pPr>
            <a:r>
              <a:t/>
            </a:r>
            <a:endParaRPr sz="1700">
              <a:latin typeface="Roboto"/>
              <a:ea typeface="Roboto"/>
              <a:cs typeface="Roboto"/>
              <a:sym typeface="Roboto"/>
            </a:endParaRPr>
          </a:p>
          <a:p>
            <a:pPr indent="-323850" lvl="0" marL="457200" rtl="0" algn="just">
              <a:lnSpc>
                <a:spcPct val="140000"/>
              </a:lnSpc>
              <a:spcBef>
                <a:spcPts val="300"/>
              </a:spcBef>
              <a:spcAft>
                <a:spcPts val="0"/>
              </a:spcAft>
              <a:buSzPts val="1500"/>
              <a:buFont typeface="Roboto"/>
              <a:buAutoNum type="arabicPeriod"/>
            </a:pPr>
            <a:r>
              <a:rPr lang="en" sz="1500">
                <a:latin typeface="Roboto"/>
                <a:ea typeface="Roboto"/>
                <a:cs typeface="Roboto"/>
                <a:sym typeface="Roboto"/>
              </a:rPr>
              <a:t>Model when trained for two dataset forgets the initial dataset learnings. </a:t>
            </a:r>
            <a:endParaRPr sz="1500">
              <a:latin typeface="Roboto"/>
              <a:ea typeface="Roboto"/>
              <a:cs typeface="Roboto"/>
              <a:sym typeface="Roboto"/>
            </a:endParaRPr>
          </a:p>
          <a:p>
            <a:pPr indent="-323850" lvl="0" marL="457200" rtl="0" algn="just">
              <a:lnSpc>
                <a:spcPct val="140000"/>
              </a:lnSpc>
              <a:spcBef>
                <a:spcPts val="300"/>
              </a:spcBef>
              <a:spcAft>
                <a:spcPts val="0"/>
              </a:spcAft>
              <a:buSzPts val="1500"/>
              <a:buFont typeface="Roboto"/>
              <a:buAutoNum type="arabicPeriod"/>
            </a:pPr>
            <a:r>
              <a:rPr lang="en" sz="1500">
                <a:latin typeface="Roboto"/>
                <a:ea typeface="Roboto"/>
                <a:cs typeface="Roboto"/>
                <a:sym typeface="Roboto"/>
              </a:rPr>
              <a:t>The model behaves randomly on the initially trained dataset.</a:t>
            </a:r>
            <a:endParaRPr sz="1500">
              <a:latin typeface="Roboto"/>
              <a:ea typeface="Roboto"/>
              <a:cs typeface="Roboto"/>
              <a:sym typeface="Roboto"/>
            </a:endParaRPr>
          </a:p>
          <a:p>
            <a:pPr indent="-323850" lvl="0" marL="457200" rtl="0" algn="just">
              <a:lnSpc>
                <a:spcPct val="140000"/>
              </a:lnSpc>
              <a:spcBef>
                <a:spcPts val="300"/>
              </a:spcBef>
              <a:spcAft>
                <a:spcPts val="0"/>
              </a:spcAft>
              <a:buSzPts val="1500"/>
              <a:buFont typeface="Roboto"/>
              <a:buAutoNum type="arabicPeriod"/>
            </a:pPr>
            <a:r>
              <a:rPr lang="en" sz="1500">
                <a:latin typeface="Roboto"/>
                <a:ea typeface="Roboto"/>
                <a:cs typeface="Roboto"/>
                <a:sym typeface="Roboto"/>
              </a:rPr>
              <a:t>No improvements were found even after changing the learning rate, training steps, or training dataset.</a:t>
            </a:r>
            <a:endParaRPr sz="1500">
              <a:latin typeface="Roboto"/>
              <a:ea typeface="Roboto"/>
              <a:cs typeface="Roboto"/>
              <a:sym typeface="Roboto"/>
            </a:endParaRPr>
          </a:p>
          <a:p>
            <a:pPr indent="0" lvl="0" marL="0" rtl="0" algn="just">
              <a:lnSpc>
                <a:spcPct val="140000"/>
              </a:lnSpc>
              <a:spcBef>
                <a:spcPts val="300"/>
              </a:spcBef>
              <a:spcAft>
                <a:spcPts val="300"/>
              </a:spcAft>
              <a:buNone/>
            </a:pPr>
            <a:r>
              <a:t/>
            </a:r>
            <a:endParaRPr>
              <a:latin typeface="Roboto"/>
              <a:ea typeface="Roboto"/>
              <a:cs typeface="Roboto"/>
              <a:sym typeface="Roboto"/>
            </a:endParaRPr>
          </a:p>
        </p:txBody>
      </p:sp>
      <p:sp>
        <p:nvSpPr>
          <p:cNvPr id="226" name="Google Shape;226;p32"/>
          <p:cNvSpPr txBox="1"/>
          <p:nvPr/>
        </p:nvSpPr>
        <p:spPr>
          <a:xfrm>
            <a:off x="98250" y="3957175"/>
            <a:ext cx="8725800" cy="968100"/>
          </a:xfrm>
          <a:prstGeom prst="rect">
            <a:avLst/>
          </a:prstGeom>
          <a:noFill/>
          <a:ln>
            <a:noFill/>
          </a:ln>
        </p:spPr>
        <p:txBody>
          <a:bodyPr anchorCtr="0" anchor="t" bIns="91425" lIns="91425" spcFirstLastPara="1" rIns="91425" wrap="square" tIns="91425">
            <a:spAutoFit/>
          </a:bodyPr>
          <a:lstStyle/>
          <a:p>
            <a:pPr indent="0" lvl="0" marL="0" rtl="0" algn="just">
              <a:lnSpc>
                <a:spcPct val="140000"/>
              </a:lnSpc>
              <a:spcBef>
                <a:spcPts val="1400"/>
              </a:spcBef>
              <a:spcAft>
                <a:spcPts val="0"/>
              </a:spcAft>
              <a:buNone/>
            </a:pPr>
            <a:r>
              <a:rPr b="1" lang="en">
                <a:solidFill>
                  <a:srgbClr val="434343"/>
                </a:solidFill>
                <a:latin typeface="Roboto"/>
                <a:ea typeface="Roboto"/>
                <a:cs typeface="Roboto"/>
                <a:sym typeface="Roboto"/>
              </a:rPr>
              <a:t>Comment</a:t>
            </a:r>
            <a:endParaRPr b="1">
              <a:solidFill>
                <a:srgbClr val="434343"/>
              </a:solidFill>
              <a:latin typeface="Roboto"/>
              <a:ea typeface="Roboto"/>
              <a:cs typeface="Roboto"/>
              <a:sym typeface="Roboto"/>
            </a:endParaRPr>
          </a:p>
          <a:p>
            <a:pPr indent="0" lvl="0" marL="0" rtl="0" algn="just">
              <a:lnSpc>
                <a:spcPct val="140000"/>
              </a:lnSpc>
              <a:spcBef>
                <a:spcPts val="300"/>
              </a:spcBef>
              <a:spcAft>
                <a:spcPts val="300"/>
              </a:spcAft>
              <a:buNone/>
            </a:pPr>
            <a:r>
              <a:rPr lang="en" sz="1200">
                <a:latin typeface="Roboto"/>
                <a:ea typeface="Roboto"/>
                <a:cs typeface="Roboto"/>
                <a:sym typeface="Roboto"/>
              </a:rPr>
              <a:t>The two datasets cannot be combined to form a single training set as both the particles have different metadata.json files. Hence, they are trained sequentially instead of training simultaneously.</a:t>
            </a:r>
            <a:endParaRPr>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just">
              <a:lnSpc>
                <a:spcPct val="140000"/>
              </a:lnSpc>
              <a:spcBef>
                <a:spcPts val="1400"/>
              </a:spcBef>
              <a:spcAft>
                <a:spcPts val="300"/>
              </a:spcAft>
              <a:buNone/>
            </a:pPr>
            <a:r>
              <a:rPr lang="en" sz="2400"/>
              <a:t>Conclusion</a:t>
            </a:r>
            <a:endParaRPr/>
          </a:p>
        </p:txBody>
      </p:sp>
      <p:sp>
        <p:nvSpPr>
          <p:cNvPr id="232" name="Google Shape;232;p33"/>
          <p:cNvSpPr txBox="1"/>
          <p:nvPr/>
        </p:nvSpPr>
        <p:spPr>
          <a:xfrm>
            <a:off x="73500" y="804150"/>
            <a:ext cx="8997000" cy="2005200"/>
          </a:xfrm>
          <a:prstGeom prst="rect">
            <a:avLst/>
          </a:prstGeom>
          <a:noFill/>
          <a:ln>
            <a:noFill/>
          </a:ln>
        </p:spPr>
        <p:txBody>
          <a:bodyPr anchorCtr="0" anchor="t" bIns="91425" lIns="91425" spcFirstLastPara="1" rIns="91425" wrap="square" tIns="91425">
            <a:spAutoFit/>
          </a:bodyPr>
          <a:lstStyle/>
          <a:p>
            <a:pPr indent="0" lvl="0" marL="0" rtl="0" algn="just">
              <a:lnSpc>
                <a:spcPct val="140000"/>
              </a:lnSpc>
              <a:spcBef>
                <a:spcPts val="1400"/>
              </a:spcBef>
              <a:spcAft>
                <a:spcPts val="0"/>
              </a:spcAft>
              <a:buNone/>
            </a:pPr>
            <a:r>
              <a:rPr b="1" lang="en">
                <a:solidFill>
                  <a:srgbClr val="434343"/>
                </a:solidFill>
                <a:latin typeface="Roboto"/>
                <a:ea typeface="Roboto"/>
                <a:cs typeface="Roboto"/>
                <a:sym typeface="Roboto"/>
              </a:rPr>
              <a:t>Conclusion</a:t>
            </a:r>
            <a:endParaRPr b="1">
              <a:solidFill>
                <a:srgbClr val="434343"/>
              </a:solidFill>
              <a:latin typeface="Roboto"/>
              <a:ea typeface="Roboto"/>
              <a:cs typeface="Roboto"/>
              <a:sym typeface="Roboto"/>
            </a:endParaRPr>
          </a:p>
          <a:p>
            <a:pPr indent="0" lvl="0" marL="0" rtl="0" algn="just">
              <a:lnSpc>
                <a:spcPct val="140000"/>
              </a:lnSpc>
              <a:spcBef>
                <a:spcPts val="300"/>
              </a:spcBef>
              <a:spcAft>
                <a:spcPts val="0"/>
              </a:spcAft>
              <a:buNone/>
            </a:pPr>
            <a:r>
              <a:rPr lang="en" sz="1200">
                <a:solidFill>
                  <a:srgbClr val="434343"/>
                </a:solidFill>
                <a:latin typeface="Roboto"/>
                <a:ea typeface="Roboto"/>
                <a:cs typeface="Roboto"/>
                <a:sym typeface="Roboto"/>
              </a:rPr>
              <a:t>To generalize, the model was trained over one type of dataset(X) for 70% of the training time and remaining time on another dataset(Y). This makes the model behave more like that it is trained on a dataset(Y) than on both X and Y. </a:t>
            </a:r>
            <a:endParaRPr sz="1200">
              <a:solidFill>
                <a:srgbClr val="434343"/>
              </a:solidFill>
              <a:latin typeface="Roboto"/>
              <a:ea typeface="Roboto"/>
              <a:cs typeface="Roboto"/>
              <a:sym typeface="Roboto"/>
            </a:endParaRPr>
          </a:p>
          <a:p>
            <a:pPr indent="0" lvl="0" marL="0" rtl="0" algn="just">
              <a:lnSpc>
                <a:spcPct val="140000"/>
              </a:lnSpc>
              <a:spcBef>
                <a:spcPts val="1400"/>
              </a:spcBef>
              <a:spcAft>
                <a:spcPts val="0"/>
              </a:spcAft>
              <a:buNone/>
            </a:pPr>
            <a:r>
              <a:rPr b="1" lang="en">
                <a:solidFill>
                  <a:srgbClr val="434343"/>
                </a:solidFill>
                <a:latin typeface="Roboto"/>
                <a:ea typeface="Roboto"/>
                <a:cs typeface="Roboto"/>
                <a:sym typeface="Roboto"/>
              </a:rPr>
              <a:t>Possible Reason for Failure</a:t>
            </a:r>
            <a:endParaRPr b="1">
              <a:solidFill>
                <a:srgbClr val="434343"/>
              </a:solidFill>
              <a:latin typeface="Roboto"/>
              <a:ea typeface="Roboto"/>
              <a:cs typeface="Roboto"/>
              <a:sym typeface="Roboto"/>
            </a:endParaRPr>
          </a:p>
          <a:p>
            <a:pPr indent="0" lvl="0" marL="0" rtl="0" algn="just">
              <a:lnSpc>
                <a:spcPct val="140000"/>
              </a:lnSpc>
              <a:spcBef>
                <a:spcPts val="300"/>
              </a:spcBef>
              <a:spcAft>
                <a:spcPts val="300"/>
              </a:spcAft>
              <a:buNone/>
            </a:pPr>
            <a:r>
              <a:rPr lang="en" sz="1200">
                <a:solidFill>
                  <a:srgbClr val="434343"/>
                </a:solidFill>
                <a:latin typeface="Roboto"/>
                <a:ea typeface="Roboto"/>
                <a:cs typeface="Roboto"/>
                <a:sym typeface="Roboto"/>
              </a:rPr>
              <a:t>There is no uniformity in the given dataset, the number of particles, timesteps per frame, time interval. This may be considered as the cause for the above behaviour of the model.</a:t>
            </a:r>
            <a:endParaRPr>
              <a:solidFill>
                <a:srgbClr val="434343"/>
              </a:solidFill>
              <a:latin typeface="Roboto"/>
              <a:ea typeface="Roboto"/>
              <a:cs typeface="Roboto"/>
              <a:sym typeface="Roboto"/>
            </a:endParaRPr>
          </a:p>
        </p:txBody>
      </p:sp>
      <p:graphicFrame>
        <p:nvGraphicFramePr>
          <p:cNvPr id="233" name="Google Shape;233;p33"/>
          <p:cNvGraphicFramePr/>
          <p:nvPr/>
        </p:nvGraphicFramePr>
        <p:xfrm>
          <a:off x="909925" y="3099500"/>
          <a:ext cx="3000000" cy="3000000"/>
        </p:xfrm>
        <a:graphic>
          <a:graphicData uri="http://schemas.openxmlformats.org/drawingml/2006/table">
            <a:tbl>
              <a:tblPr>
                <a:noFill/>
                <a:tableStyleId>{709AC6B5-DF5F-4205-BCA4-07CB539E128C}</a:tableStyleId>
              </a:tblPr>
              <a:tblGrid>
                <a:gridCol w="1657350"/>
                <a:gridCol w="828675"/>
                <a:gridCol w="1028700"/>
                <a:gridCol w="1571625"/>
                <a:gridCol w="1143000"/>
              </a:tblGrid>
              <a:tr h="590550">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Domain</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Max # particles </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Trajectory Length </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0"/>
                        </a:spcAft>
                        <a:buNone/>
                      </a:pPr>
                      <a:r>
                        <a:rPr lang="en" sz="1200">
                          <a:latin typeface="Roboto"/>
                          <a:ea typeface="Roboto"/>
                          <a:cs typeface="Roboto"/>
                          <a:sym typeface="Roboto"/>
                        </a:rPr>
                        <a:t># Trajectories</a:t>
                      </a:r>
                      <a:endParaRPr sz="1200">
                        <a:latin typeface="Roboto"/>
                        <a:ea typeface="Roboto"/>
                        <a:cs typeface="Roboto"/>
                        <a:sym typeface="Roboto"/>
                      </a:endParaRPr>
                    </a:p>
                    <a:p>
                      <a:pPr indent="0" lvl="0" marL="0" rtl="0" algn="l">
                        <a:lnSpc>
                          <a:spcPct val="140000"/>
                        </a:lnSpc>
                        <a:spcBef>
                          <a:spcPts val="300"/>
                        </a:spcBef>
                        <a:spcAft>
                          <a:spcPts val="300"/>
                        </a:spcAft>
                        <a:buNone/>
                      </a:pPr>
                      <a:r>
                        <a:rPr lang="en" sz="1200">
                          <a:latin typeface="Roboto"/>
                          <a:ea typeface="Roboto"/>
                          <a:cs typeface="Roboto"/>
                          <a:sym typeface="Roboto"/>
                        </a:rPr>
                        <a:t>  (train/val/test)</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∆t [ms]</a:t>
                      </a:r>
                      <a:endParaRPr sz="1200">
                        <a:latin typeface="Roboto"/>
                        <a:ea typeface="Roboto"/>
                        <a:cs typeface="Roboto"/>
                        <a:sym typeface="Roboto"/>
                      </a:endParaRPr>
                    </a:p>
                  </a:txBody>
                  <a:tcPr marT="63500" marB="63500" marR="63500" marL="63500"/>
                </a:tc>
              </a:tr>
              <a:tr h="12700">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SAND</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2k</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320</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1000/30/30</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1.5</a:t>
                      </a:r>
                      <a:endParaRPr sz="1200">
                        <a:latin typeface="Roboto"/>
                        <a:ea typeface="Roboto"/>
                        <a:cs typeface="Roboto"/>
                        <a:sym typeface="Roboto"/>
                      </a:endParaRPr>
                    </a:p>
                  </a:txBody>
                  <a:tcPr marT="63500" marB="63500" marR="63500" marL="63500"/>
                </a:tc>
              </a:tr>
              <a:tr h="12700">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GOOP</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1.9k</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6</a:t>
                      </a:r>
                      <a:r>
                        <a:rPr lang="en" sz="1200">
                          <a:latin typeface="Roboto"/>
                          <a:ea typeface="Roboto"/>
                          <a:cs typeface="Roboto"/>
                          <a:sym typeface="Roboto"/>
                        </a:rPr>
                        <a:t>00</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1000/30/30</a:t>
                      </a:r>
                      <a:endParaRPr sz="1200">
                        <a:latin typeface="Roboto"/>
                        <a:ea typeface="Roboto"/>
                        <a:cs typeface="Roboto"/>
                        <a:sym typeface="Roboto"/>
                      </a:endParaRPr>
                    </a:p>
                  </a:txBody>
                  <a:tcPr marT="63500" marB="63500" marR="63500" marL="63500"/>
                </a:tc>
                <a:tc>
                  <a:txBody>
                    <a:bodyPr/>
                    <a:lstStyle/>
                    <a:p>
                      <a:pPr indent="0" lvl="0" marL="0" rtl="0" algn="l">
                        <a:lnSpc>
                          <a:spcPct val="140000"/>
                        </a:lnSpc>
                        <a:spcBef>
                          <a:spcPts val="0"/>
                        </a:spcBef>
                        <a:spcAft>
                          <a:spcPts val="300"/>
                        </a:spcAft>
                        <a:buNone/>
                      </a:pPr>
                      <a:r>
                        <a:rPr lang="en" sz="1200">
                          <a:latin typeface="Roboto"/>
                          <a:ea typeface="Roboto"/>
                          <a:cs typeface="Roboto"/>
                          <a:sym typeface="Roboto"/>
                        </a:rPr>
                        <a:t>2.5</a:t>
                      </a:r>
                      <a:endParaRPr sz="1200">
                        <a:latin typeface="Roboto"/>
                        <a:ea typeface="Roboto"/>
                        <a:cs typeface="Roboto"/>
                        <a:sym typeface="Roboto"/>
                      </a:endParaRPr>
                    </a:p>
                  </a:txBody>
                  <a:tcPr marT="63500" marB="63500" marR="63500" marL="63500"/>
                </a:tc>
              </a:tr>
            </a:tbl>
          </a:graphicData>
        </a:graphic>
      </p:graphicFrame>
      <p:sp>
        <p:nvSpPr>
          <p:cNvPr id="234" name="Google Shape;234;p33"/>
          <p:cNvSpPr/>
          <p:nvPr/>
        </p:nvSpPr>
        <p:spPr>
          <a:xfrm>
            <a:off x="3319750" y="2953200"/>
            <a:ext cx="1028700" cy="18813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3"/>
          <p:cNvSpPr/>
          <p:nvPr/>
        </p:nvSpPr>
        <p:spPr>
          <a:xfrm>
            <a:off x="5853400" y="2994450"/>
            <a:ext cx="1535700" cy="17988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descr="Background pointer shape in timeline graphic" id="240" name="Google Shape;240;p34"/>
          <p:cNvSpPr/>
          <p:nvPr/>
        </p:nvSpPr>
        <p:spPr>
          <a:xfrm>
            <a:off x="383590" y="2067825"/>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1" name="Google Shape;241;p34"/>
          <p:cNvSpPr txBox="1"/>
          <p:nvPr>
            <p:ph idx="4294967295" type="body"/>
          </p:nvPr>
        </p:nvSpPr>
        <p:spPr>
          <a:xfrm>
            <a:off x="383579" y="2205375"/>
            <a:ext cx="14556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Step 1</a:t>
            </a:r>
            <a:endParaRPr b="1" sz="1600">
              <a:solidFill>
                <a:schemeClr val="lt1"/>
              </a:solidFill>
            </a:endParaRPr>
          </a:p>
        </p:txBody>
      </p:sp>
      <p:grpSp>
        <p:nvGrpSpPr>
          <p:cNvPr id="242" name="Google Shape;242;p34"/>
          <p:cNvGrpSpPr/>
          <p:nvPr/>
        </p:nvGrpSpPr>
        <p:grpSpPr>
          <a:xfrm>
            <a:off x="1011926" y="1479040"/>
            <a:ext cx="198900" cy="593656"/>
            <a:chOff x="777447" y="1610215"/>
            <a:chExt cx="198900" cy="593656"/>
          </a:xfrm>
        </p:grpSpPr>
        <p:cxnSp>
          <p:nvCxnSpPr>
            <p:cNvPr id="243" name="Google Shape;243;p34"/>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244" name="Google Shape;244;p34"/>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34"/>
          <p:cNvSpPr txBox="1"/>
          <p:nvPr>
            <p:ph idx="4294967295" type="body"/>
          </p:nvPr>
        </p:nvSpPr>
        <p:spPr>
          <a:xfrm>
            <a:off x="337156" y="748142"/>
            <a:ext cx="2242800" cy="90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Studying Research Papers</a:t>
            </a:r>
            <a:endParaRPr sz="1600"/>
          </a:p>
        </p:txBody>
      </p:sp>
      <p:sp>
        <p:nvSpPr>
          <p:cNvPr descr="Background pointer shape in timeline graphic" id="246" name="Google Shape;246;p34"/>
          <p:cNvSpPr/>
          <p:nvPr/>
        </p:nvSpPr>
        <p:spPr>
          <a:xfrm>
            <a:off x="1859710" y="2067825"/>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7" name="Google Shape;247;p34"/>
          <p:cNvSpPr txBox="1"/>
          <p:nvPr>
            <p:ph idx="4294967295" type="body"/>
          </p:nvPr>
        </p:nvSpPr>
        <p:spPr>
          <a:xfrm>
            <a:off x="2168973" y="2205375"/>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Step 2</a:t>
            </a:r>
            <a:endParaRPr b="1" sz="1600">
              <a:solidFill>
                <a:schemeClr val="lt1"/>
              </a:solidFill>
            </a:endParaRPr>
          </a:p>
        </p:txBody>
      </p:sp>
      <p:grpSp>
        <p:nvGrpSpPr>
          <p:cNvPr id="248" name="Google Shape;248;p34"/>
          <p:cNvGrpSpPr/>
          <p:nvPr/>
        </p:nvGrpSpPr>
        <p:grpSpPr>
          <a:xfrm>
            <a:off x="2727289" y="2807783"/>
            <a:ext cx="198900" cy="593656"/>
            <a:chOff x="2223534" y="2938958"/>
            <a:chExt cx="198900" cy="593656"/>
          </a:xfrm>
        </p:grpSpPr>
        <p:cxnSp>
          <p:nvCxnSpPr>
            <p:cNvPr id="249" name="Google Shape;249;p34"/>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250" name="Google Shape;250;p34"/>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4"/>
          <p:cNvSpPr txBox="1"/>
          <p:nvPr>
            <p:ph idx="4294967295" type="body"/>
          </p:nvPr>
        </p:nvSpPr>
        <p:spPr>
          <a:xfrm>
            <a:off x="1286993" y="3474150"/>
            <a:ext cx="2242800" cy="90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Preparing code and setting up HPC</a:t>
            </a:r>
            <a:endParaRPr sz="1600"/>
          </a:p>
        </p:txBody>
      </p:sp>
      <p:sp>
        <p:nvSpPr>
          <p:cNvPr descr="Background pointer shape in timeline graphic" id="252" name="Google Shape;252;p34"/>
          <p:cNvSpPr/>
          <p:nvPr/>
        </p:nvSpPr>
        <p:spPr>
          <a:xfrm>
            <a:off x="3514630" y="2067825"/>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3" name="Google Shape;253;p34"/>
          <p:cNvSpPr txBox="1"/>
          <p:nvPr>
            <p:ph idx="4294967295" type="body"/>
          </p:nvPr>
        </p:nvSpPr>
        <p:spPr>
          <a:xfrm>
            <a:off x="3810411" y="2205375"/>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Step 3</a:t>
            </a:r>
            <a:endParaRPr b="1" sz="1600">
              <a:solidFill>
                <a:schemeClr val="lt1"/>
              </a:solidFill>
            </a:endParaRPr>
          </a:p>
        </p:txBody>
      </p:sp>
      <p:grpSp>
        <p:nvGrpSpPr>
          <p:cNvPr id="254" name="Google Shape;254;p34"/>
          <p:cNvGrpSpPr/>
          <p:nvPr/>
        </p:nvGrpSpPr>
        <p:grpSpPr>
          <a:xfrm>
            <a:off x="4362201" y="1479040"/>
            <a:ext cx="198900" cy="593656"/>
            <a:chOff x="3918084" y="1610215"/>
            <a:chExt cx="198900" cy="593656"/>
          </a:xfrm>
        </p:grpSpPr>
        <p:cxnSp>
          <p:nvCxnSpPr>
            <p:cNvPr id="255" name="Google Shape;255;p34"/>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56" name="Google Shape;256;p34"/>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4"/>
          <p:cNvSpPr txBox="1"/>
          <p:nvPr>
            <p:ph idx="4294967295" type="body"/>
          </p:nvPr>
        </p:nvSpPr>
        <p:spPr>
          <a:xfrm>
            <a:off x="3611875" y="759517"/>
            <a:ext cx="2242800" cy="90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666666"/>
                </a:solidFill>
              </a:rPr>
              <a:t>Creating Specific Models</a:t>
            </a:r>
            <a:r>
              <a:rPr lang="en" sz="1400">
                <a:solidFill>
                  <a:srgbClr val="666666"/>
                </a:solidFill>
              </a:rPr>
              <a:t> </a:t>
            </a:r>
            <a:endParaRPr sz="1400">
              <a:solidFill>
                <a:srgbClr val="666666"/>
              </a:solidFill>
            </a:endParaRPr>
          </a:p>
        </p:txBody>
      </p:sp>
      <p:sp>
        <p:nvSpPr>
          <p:cNvPr descr="Background pointer shape in timeline graphic" id="258" name="Google Shape;258;p34"/>
          <p:cNvSpPr/>
          <p:nvPr/>
        </p:nvSpPr>
        <p:spPr>
          <a:xfrm>
            <a:off x="5169550" y="2067825"/>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9" name="Google Shape;259;p34"/>
          <p:cNvSpPr txBox="1"/>
          <p:nvPr>
            <p:ph idx="4294967295" type="body"/>
          </p:nvPr>
        </p:nvSpPr>
        <p:spPr>
          <a:xfrm>
            <a:off x="5459355" y="2205375"/>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Step 4</a:t>
            </a:r>
            <a:endParaRPr b="1" sz="1600">
              <a:solidFill>
                <a:schemeClr val="lt1"/>
              </a:solidFill>
            </a:endParaRPr>
          </a:p>
        </p:txBody>
      </p:sp>
      <p:grpSp>
        <p:nvGrpSpPr>
          <p:cNvPr id="260" name="Google Shape;260;p34"/>
          <p:cNvGrpSpPr/>
          <p:nvPr/>
        </p:nvGrpSpPr>
        <p:grpSpPr>
          <a:xfrm>
            <a:off x="6015726" y="2807783"/>
            <a:ext cx="198900" cy="593656"/>
            <a:chOff x="5958946" y="2938958"/>
            <a:chExt cx="198900" cy="593656"/>
          </a:xfrm>
        </p:grpSpPr>
        <p:cxnSp>
          <p:nvCxnSpPr>
            <p:cNvPr id="261" name="Google Shape;261;p34"/>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262" name="Google Shape;262;p34"/>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4"/>
          <p:cNvSpPr txBox="1"/>
          <p:nvPr>
            <p:ph idx="4294967295" type="body"/>
          </p:nvPr>
        </p:nvSpPr>
        <p:spPr>
          <a:xfrm>
            <a:off x="5169558" y="3474150"/>
            <a:ext cx="2242800" cy="90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Generating Dataset using MPM</a:t>
            </a:r>
            <a:endParaRPr sz="1600"/>
          </a:p>
        </p:txBody>
      </p:sp>
      <p:sp>
        <p:nvSpPr>
          <p:cNvPr descr="Background pointer shape in timeline graphic" id="264" name="Google Shape;264;p34"/>
          <p:cNvSpPr/>
          <p:nvPr/>
        </p:nvSpPr>
        <p:spPr>
          <a:xfrm>
            <a:off x="6802225" y="2067825"/>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5" name="Google Shape;265;p34"/>
          <p:cNvSpPr txBox="1"/>
          <p:nvPr>
            <p:ph idx="4294967295" type="body"/>
          </p:nvPr>
        </p:nvSpPr>
        <p:spPr>
          <a:xfrm>
            <a:off x="7110330" y="2205375"/>
            <a:ext cx="1315500" cy="470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None/>
            </a:pPr>
            <a:r>
              <a:rPr b="1" lang="en" sz="1600">
                <a:solidFill>
                  <a:schemeClr val="lt1"/>
                </a:solidFill>
              </a:rPr>
              <a:t>Step 5</a:t>
            </a:r>
            <a:endParaRPr b="1" sz="1600">
              <a:solidFill>
                <a:schemeClr val="lt1"/>
              </a:solidFill>
            </a:endParaRPr>
          </a:p>
        </p:txBody>
      </p:sp>
      <p:grpSp>
        <p:nvGrpSpPr>
          <p:cNvPr id="266" name="Google Shape;266;p34"/>
          <p:cNvGrpSpPr/>
          <p:nvPr/>
        </p:nvGrpSpPr>
        <p:grpSpPr>
          <a:xfrm>
            <a:off x="7521476" y="1479040"/>
            <a:ext cx="198900" cy="593656"/>
            <a:chOff x="3918084" y="1610215"/>
            <a:chExt cx="198900" cy="593656"/>
          </a:xfrm>
        </p:grpSpPr>
        <p:cxnSp>
          <p:nvCxnSpPr>
            <p:cNvPr id="267" name="Google Shape;267;p34"/>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68" name="Google Shape;268;p34"/>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4"/>
          <p:cNvSpPr txBox="1"/>
          <p:nvPr>
            <p:ph idx="4294967295" type="body"/>
          </p:nvPr>
        </p:nvSpPr>
        <p:spPr>
          <a:xfrm>
            <a:off x="6507475" y="7649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rPr>
              <a:t>Creating a Generic Model</a:t>
            </a:r>
            <a:endParaRPr sz="1600">
              <a:solidFill>
                <a:srgbClr val="666666"/>
              </a:solidFill>
            </a:endParaRPr>
          </a:p>
          <a:p>
            <a:pPr indent="0" lvl="0" marL="0" rtl="0" algn="l">
              <a:spcBef>
                <a:spcPts val="1200"/>
              </a:spcBef>
              <a:spcAft>
                <a:spcPts val="0"/>
              </a:spcAft>
              <a:buNone/>
            </a:pPr>
            <a:r>
              <a:t/>
            </a:r>
            <a:endParaRPr sz="1600">
              <a:solidFill>
                <a:srgbClr val="666666"/>
              </a:solidFill>
            </a:endParaRPr>
          </a:p>
          <a:p>
            <a:pPr indent="0" lvl="0" marL="0" rtl="0" algn="l">
              <a:spcBef>
                <a:spcPts val="1200"/>
              </a:spcBef>
              <a:spcAft>
                <a:spcPts val="1200"/>
              </a:spcAft>
              <a:buNone/>
            </a:pPr>
            <a:r>
              <a:t/>
            </a:r>
            <a:endParaRPr sz="1600">
              <a:solidFill>
                <a:srgbClr val="666666"/>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Milestones</a:t>
            </a:r>
            <a:endParaRPr/>
          </a:p>
        </p:txBody>
      </p:sp>
      <p:sp>
        <p:nvSpPr>
          <p:cNvPr id="275" name="Google Shape;275;p35"/>
          <p:cNvSpPr txBox="1"/>
          <p:nvPr>
            <p:ph idx="1" type="body"/>
          </p:nvPr>
        </p:nvSpPr>
        <p:spPr>
          <a:xfrm>
            <a:off x="471900" y="1919075"/>
            <a:ext cx="8222100" cy="27102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2100">
                <a:solidFill>
                  <a:schemeClr val="dk1"/>
                </a:solidFill>
              </a:rPr>
              <a:t>Milestone 1  </a:t>
            </a:r>
            <a:r>
              <a:rPr b="1" lang="en" sz="2100">
                <a:solidFill>
                  <a:srgbClr val="6AA84F"/>
                </a:solidFill>
              </a:rPr>
              <a:t>DONE</a:t>
            </a:r>
            <a:endParaRPr b="1" sz="2100">
              <a:solidFill>
                <a:srgbClr val="6AA84F"/>
              </a:solidFill>
            </a:endParaRPr>
          </a:p>
          <a:p>
            <a:pPr indent="0" lvl="0" marL="0" rtl="0" algn="l">
              <a:spcBef>
                <a:spcPts val="0"/>
              </a:spcBef>
              <a:spcAft>
                <a:spcPts val="0"/>
              </a:spcAft>
              <a:buNone/>
            </a:pPr>
            <a:r>
              <a:rPr lang="en" sz="1742"/>
              <a:t>Trained one model each for different kind of fluids.</a:t>
            </a:r>
            <a:endParaRPr sz="1742"/>
          </a:p>
          <a:p>
            <a:pPr indent="0" lvl="0" marL="0" rtl="0" algn="l">
              <a:spcBef>
                <a:spcPts val="1200"/>
              </a:spcBef>
              <a:spcAft>
                <a:spcPts val="0"/>
              </a:spcAft>
              <a:buNone/>
            </a:pPr>
            <a:r>
              <a:rPr b="1" lang="en" sz="2100">
                <a:solidFill>
                  <a:schemeClr val="dk1"/>
                </a:solidFill>
              </a:rPr>
              <a:t>Milestone 2 </a:t>
            </a:r>
            <a:r>
              <a:rPr b="1" lang="en" sz="2100">
                <a:solidFill>
                  <a:schemeClr val="accent2"/>
                </a:solidFill>
              </a:rPr>
              <a:t>DONE</a:t>
            </a:r>
            <a:endParaRPr b="1" sz="2100">
              <a:solidFill>
                <a:schemeClr val="accent2"/>
              </a:solidFill>
            </a:endParaRPr>
          </a:p>
          <a:p>
            <a:pPr indent="0" lvl="0" marL="0" rtl="0" algn="l">
              <a:spcBef>
                <a:spcPts val="0"/>
              </a:spcBef>
              <a:spcAft>
                <a:spcPts val="0"/>
              </a:spcAft>
              <a:buNone/>
            </a:pPr>
            <a:r>
              <a:rPr lang="en" sz="1814">
                <a:solidFill>
                  <a:srgbClr val="666666"/>
                </a:solidFill>
              </a:rPr>
              <a:t>Training a model to be robust to obstacles.</a:t>
            </a:r>
            <a:endParaRPr sz="1814">
              <a:solidFill>
                <a:srgbClr val="666666"/>
              </a:solidFill>
            </a:endParaRPr>
          </a:p>
          <a:p>
            <a:pPr indent="0" lvl="0" marL="0" rtl="0" algn="l">
              <a:spcBef>
                <a:spcPts val="0"/>
              </a:spcBef>
              <a:spcAft>
                <a:spcPts val="0"/>
              </a:spcAft>
              <a:buNone/>
            </a:pPr>
            <a:r>
              <a:t/>
            </a:r>
            <a:endParaRPr sz="2100">
              <a:solidFill>
                <a:srgbClr val="666666"/>
              </a:solidFill>
            </a:endParaRPr>
          </a:p>
          <a:p>
            <a:pPr indent="0" lvl="0" marL="0" rtl="0" algn="l">
              <a:spcBef>
                <a:spcPts val="0"/>
              </a:spcBef>
              <a:spcAft>
                <a:spcPts val="0"/>
              </a:spcAft>
              <a:buNone/>
            </a:pPr>
            <a:r>
              <a:rPr b="1" lang="en" sz="2100">
                <a:solidFill>
                  <a:schemeClr val="dk1"/>
                </a:solidFill>
              </a:rPr>
              <a:t>Milestone</a:t>
            </a:r>
            <a:r>
              <a:rPr b="1" lang="en" sz="2100">
                <a:solidFill>
                  <a:schemeClr val="dk1"/>
                </a:solidFill>
              </a:rPr>
              <a:t> 3  </a:t>
            </a:r>
            <a:r>
              <a:rPr b="1" lang="en" sz="2100">
                <a:solidFill>
                  <a:srgbClr val="F1C232"/>
                </a:solidFill>
              </a:rPr>
              <a:t>ONGOING</a:t>
            </a:r>
            <a:endParaRPr b="1" sz="2100">
              <a:solidFill>
                <a:srgbClr val="F1C232"/>
              </a:solidFill>
            </a:endParaRPr>
          </a:p>
          <a:p>
            <a:pPr indent="0" lvl="0" marL="0" rtl="0" algn="l">
              <a:spcBef>
                <a:spcPts val="0"/>
              </a:spcBef>
              <a:spcAft>
                <a:spcPts val="0"/>
              </a:spcAft>
              <a:buNone/>
            </a:pPr>
            <a:r>
              <a:rPr lang="en" sz="1742"/>
              <a:t>Trying to generalize the model so that one model can be used for different kind of fluids.</a:t>
            </a:r>
            <a:endParaRPr sz="1742"/>
          </a:p>
          <a:p>
            <a:pPr indent="0" lvl="0" marL="0" rtl="0" algn="l">
              <a:spcBef>
                <a:spcPts val="1200"/>
              </a:spcBef>
              <a:spcAft>
                <a:spcPts val="0"/>
              </a:spcAft>
              <a:buNone/>
            </a:pPr>
            <a:r>
              <a:rPr b="1" lang="en" sz="2100">
                <a:solidFill>
                  <a:schemeClr val="dk1"/>
                </a:solidFill>
              </a:rPr>
              <a:t>Milestone 4</a:t>
            </a:r>
            <a:r>
              <a:rPr b="1" lang="en" sz="2100">
                <a:solidFill>
                  <a:schemeClr val="dk1"/>
                </a:solidFill>
              </a:rPr>
              <a:t>  </a:t>
            </a:r>
            <a:r>
              <a:rPr b="1" lang="en" sz="2100">
                <a:solidFill>
                  <a:srgbClr val="CC4125"/>
                </a:solidFill>
              </a:rPr>
              <a:t>YET TO START</a:t>
            </a:r>
            <a:endParaRPr b="1" sz="2100">
              <a:solidFill>
                <a:srgbClr val="CC4125"/>
              </a:solidFill>
            </a:endParaRPr>
          </a:p>
          <a:p>
            <a:pPr indent="0" lvl="0" marL="0" rtl="0" algn="l">
              <a:spcBef>
                <a:spcPts val="0"/>
              </a:spcBef>
              <a:spcAft>
                <a:spcPts val="0"/>
              </a:spcAft>
              <a:buNone/>
            </a:pPr>
            <a:r>
              <a:rPr lang="en" sz="1600"/>
              <a:t>Trying to achieve </a:t>
            </a:r>
            <a:r>
              <a:rPr lang="en" sz="1600"/>
              <a:t>scalability so that input with different number of particles can be used.</a:t>
            </a:r>
            <a:r>
              <a:rPr lang="en" sz="1600"/>
              <a:t> </a:t>
            </a:r>
            <a:endParaRPr sz="1600"/>
          </a:p>
          <a:p>
            <a:pPr indent="0" lvl="0" marL="0" rtl="0" algn="l">
              <a:spcBef>
                <a:spcPts val="1200"/>
              </a:spcBef>
              <a:spcAft>
                <a:spcPts val="1200"/>
              </a:spcAft>
              <a:buNone/>
            </a:pPr>
            <a:r>
              <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281" name="Google Shape;281;p36"/>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To generalize our model, we plan to carry out multiple experiments where we use MPM to generate data that is uniform in terms of number of particles, trajectory length and same time interval between frames, then train the model on the generated data and analyse the results.</a:t>
            </a:r>
            <a:endParaRPr/>
          </a:p>
          <a:p>
            <a:pPr indent="0" lvl="0" marL="45720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Aspects of the Project</a:t>
            </a:r>
            <a:endParaRPr/>
          </a:p>
        </p:txBody>
      </p:sp>
      <p:sp>
        <p:nvSpPr>
          <p:cNvPr id="287" name="Google Shape;287;p37"/>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find the project to be </a:t>
            </a:r>
            <a:r>
              <a:rPr lang="en"/>
              <a:t>propitious</a:t>
            </a:r>
            <a:r>
              <a:rPr lang="en"/>
              <a:t>. This project can help us save millions of life that are lost during </a:t>
            </a:r>
            <a:r>
              <a:rPr lang="en"/>
              <a:t>Avalanche</a:t>
            </a:r>
            <a:r>
              <a:rPr lang="en"/>
              <a:t> and flood.</a:t>
            </a:r>
            <a:endParaRPr/>
          </a:p>
          <a:p>
            <a:pPr indent="0" lvl="0" marL="0" rtl="0" algn="l">
              <a:spcBef>
                <a:spcPts val="1200"/>
              </a:spcBef>
              <a:spcAft>
                <a:spcPts val="1200"/>
              </a:spcAft>
              <a:buNone/>
            </a:pPr>
            <a:r>
              <a:rPr lang="en"/>
              <a:t>Recently, on 12th Feb, uttarakhand </a:t>
            </a:r>
            <a:r>
              <a:rPr lang="en"/>
              <a:t>witnessed</a:t>
            </a:r>
            <a:r>
              <a:rPr lang="en"/>
              <a:t> a </a:t>
            </a:r>
            <a:r>
              <a:rPr lang="en"/>
              <a:t>disastrous</a:t>
            </a:r>
            <a:r>
              <a:rPr lang="en"/>
              <a:t> flood. With help of our model, we can simulate the flood flow and alert the people in the danger-zone well before the flood reaches to them.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265500" y="1912650"/>
            <a:ext cx="4045200" cy="1318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81" name="Google Shape;81;p1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rPr>
              <a:t>Fluid Flow Simulation using Graph Neural Network</a:t>
            </a:r>
            <a:endParaRPr b="1" sz="2100">
              <a:solidFill>
                <a:schemeClr val="dk1"/>
              </a:solidFill>
            </a:endParaRPr>
          </a:p>
          <a:p>
            <a:pPr indent="-330200" lvl="0" marL="457200" rtl="0" algn="l">
              <a:spcBef>
                <a:spcPts val="1200"/>
              </a:spcBef>
              <a:spcAft>
                <a:spcPts val="0"/>
              </a:spcAft>
              <a:buSzPts val="1600"/>
              <a:buChar char="●"/>
            </a:pPr>
            <a:r>
              <a:rPr lang="en" sz="1600"/>
              <a:t>Fluid Flow Simulation is quite useful for modelling various situations. </a:t>
            </a:r>
            <a:endParaRPr sz="1600"/>
          </a:p>
          <a:p>
            <a:pPr indent="-330200" lvl="0" marL="457200" rtl="0" algn="l">
              <a:spcBef>
                <a:spcPts val="0"/>
              </a:spcBef>
              <a:spcAft>
                <a:spcPts val="0"/>
              </a:spcAft>
              <a:buSzPts val="1600"/>
              <a:buChar char="●"/>
            </a:pPr>
            <a:r>
              <a:rPr lang="en" sz="1600"/>
              <a:t>The solving of the Navier Stokes equation is computationally expensive and by using deep learning techniques we can generate faster simulations governed by the Navier Stokes equation.</a:t>
            </a:r>
            <a:endParaRPr sz="1600"/>
          </a:p>
          <a:p>
            <a:pPr indent="-330200" lvl="0" marL="457200" rtl="0" algn="l">
              <a:spcBef>
                <a:spcPts val="0"/>
              </a:spcBef>
              <a:spcAft>
                <a:spcPts val="0"/>
              </a:spcAft>
              <a:buSzPts val="1600"/>
              <a:buChar char="●"/>
            </a:pPr>
            <a:r>
              <a:rPr lang="en" sz="1600"/>
              <a:t>The efficiency of such a Graph Neural Network can help to create high-quality simulation on portable, less powerful PCs in </a:t>
            </a:r>
            <a:r>
              <a:rPr lang="en" sz="1600"/>
              <a:t>gaming</a:t>
            </a:r>
            <a:r>
              <a:rPr lang="en" sz="1600"/>
              <a:t> etc. as compared to High-Performance Cluster required for current techniques.</a:t>
            </a:r>
            <a:r>
              <a:rPr lang="en" sz="1600"/>
              <a:t>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Objective and Scope of Work</a:t>
            </a:r>
            <a:endParaRPr/>
          </a:p>
        </p:txBody>
      </p:sp>
      <p:sp>
        <p:nvSpPr>
          <p:cNvPr id="87" name="Google Shape;87;p16"/>
          <p:cNvSpPr txBox="1"/>
          <p:nvPr>
            <p:ph idx="1" type="body"/>
          </p:nvPr>
        </p:nvSpPr>
        <p:spPr>
          <a:xfrm>
            <a:off x="471900" y="1919075"/>
            <a:ext cx="3999900" cy="27102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sz="2100">
                <a:solidFill>
                  <a:schemeClr val="dk1"/>
                </a:solidFill>
              </a:rPr>
              <a:t>Objectives</a:t>
            </a:r>
            <a:endParaRPr b="1" sz="2100">
              <a:solidFill>
                <a:schemeClr val="dk1"/>
              </a:solidFill>
            </a:endParaRPr>
          </a:p>
          <a:p>
            <a:pPr indent="-341947" lvl="0" marL="457200" rtl="0" algn="l">
              <a:lnSpc>
                <a:spcPct val="115000"/>
              </a:lnSpc>
              <a:spcBef>
                <a:spcPts val="1200"/>
              </a:spcBef>
              <a:spcAft>
                <a:spcPts val="0"/>
              </a:spcAft>
              <a:buClr>
                <a:srgbClr val="666666"/>
              </a:buClr>
              <a:buSzPct val="110526"/>
              <a:buChar char="●"/>
            </a:pPr>
            <a:r>
              <a:rPr lang="en" sz="1900">
                <a:solidFill>
                  <a:srgbClr val="666666"/>
                </a:solidFill>
                <a:latin typeface="Lato"/>
                <a:ea typeface="Lato"/>
                <a:cs typeface="Lato"/>
                <a:sym typeface="Lato"/>
              </a:rPr>
              <a:t>Creating DL models for Fluid Simulation.</a:t>
            </a:r>
            <a:endParaRPr sz="1900">
              <a:solidFill>
                <a:srgbClr val="666666"/>
              </a:solidFill>
              <a:latin typeface="Lato"/>
              <a:ea typeface="Lato"/>
              <a:cs typeface="Lato"/>
              <a:sym typeface="Lato"/>
            </a:endParaRPr>
          </a:p>
          <a:p>
            <a:pPr indent="-331152" lvl="0" marL="457200" rtl="0" algn="l">
              <a:lnSpc>
                <a:spcPct val="115000"/>
              </a:lnSpc>
              <a:spcBef>
                <a:spcPts val="0"/>
              </a:spcBef>
              <a:spcAft>
                <a:spcPts val="0"/>
              </a:spcAft>
              <a:buClr>
                <a:srgbClr val="666666"/>
              </a:buClr>
              <a:buSzPct val="100000"/>
              <a:buFont typeface="Lato"/>
              <a:buChar char="●"/>
            </a:pPr>
            <a:r>
              <a:rPr lang="en" sz="1900">
                <a:solidFill>
                  <a:srgbClr val="666666"/>
                </a:solidFill>
                <a:latin typeface="Lato"/>
                <a:ea typeface="Lato"/>
                <a:cs typeface="Lato"/>
                <a:sym typeface="Lato"/>
              </a:rPr>
              <a:t>Generalize with respect to obstacles</a:t>
            </a:r>
            <a:endParaRPr sz="1900">
              <a:solidFill>
                <a:srgbClr val="666666"/>
              </a:solidFill>
              <a:latin typeface="Lato"/>
              <a:ea typeface="Lato"/>
              <a:cs typeface="Lato"/>
              <a:sym typeface="Lato"/>
            </a:endParaRPr>
          </a:p>
          <a:p>
            <a:pPr indent="-331152" lvl="0" marL="457200" rtl="0" algn="l">
              <a:lnSpc>
                <a:spcPct val="115000"/>
              </a:lnSpc>
              <a:spcBef>
                <a:spcPts val="0"/>
              </a:spcBef>
              <a:spcAft>
                <a:spcPts val="0"/>
              </a:spcAft>
              <a:buClr>
                <a:srgbClr val="666666"/>
              </a:buClr>
              <a:buSzPct val="100000"/>
              <a:buFont typeface="Lato"/>
              <a:buChar char="●"/>
            </a:pPr>
            <a:r>
              <a:rPr lang="en" sz="1900">
                <a:solidFill>
                  <a:srgbClr val="666666"/>
                </a:solidFill>
                <a:latin typeface="Lato"/>
                <a:ea typeface="Lato"/>
                <a:cs typeface="Lato"/>
                <a:sym typeface="Lato"/>
              </a:rPr>
              <a:t>Create a generic model for different fluids</a:t>
            </a:r>
            <a:endParaRPr sz="1900">
              <a:solidFill>
                <a:srgbClr val="666666"/>
              </a:solidFill>
              <a:latin typeface="Lato"/>
              <a:ea typeface="Lato"/>
              <a:cs typeface="Lato"/>
              <a:sym typeface="Lato"/>
            </a:endParaRPr>
          </a:p>
          <a:p>
            <a:pPr indent="-331152" lvl="0" marL="457200" rtl="0" algn="l">
              <a:lnSpc>
                <a:spcPct val="115000"/>
              </a:lnSpc>
              <a:spcBef>
                <a:spcPts val="0"/>
              </a:spcBef>
              <a:spcAft>
                <a:spcPts val="0"/>
              </a:spcAft>
              <a:buClr>
                <a:srgbClr val="666666"/>
              </a:buClr>
              <a:buSzPct val="100000"/>
              <a:buFont typeface="Lato"/>
              <a:buChar char="●"/>
            </a:pPr>
            <a:r>
              <a:rPr lang="en" sz="1900">
                <a:solidFill>
                  <a:srgbClr val="666666"/>
                </a:solidFill>
                <a:latin typeface="Lato"/>
                <a:ea typeface="Lato"/>
                <a:cs typeface="Lato"/>
                <a:sym typeface="Lato"/>
              </a:rPr>
              <a:t>Generalize with respect to </a:t>
            </a:r>
            <a:r>
              <a:rPr lang="en" sz="1900">
                <a:solidFill>
                  <a:srgbClr val="666666"/>
                </a:solidFill>
                <a:latin typeface="Lato"/>
                <a:ea typeface="Lato"/>
                <a:cs typeface="Lato"/>
                <a:sym typeface="Lato"/>
              </a:rPr>
              <a:t>Scalability</a:t>
            </a:r>
            <a:endParaRPr sz="1900">
              <a:solidFill>
                <a:srgbClr val="666666"/>
              </a:solidFill>
              <a:latin typeface="Lato"/>
              <a:ea typeface="Lato"/>
              <a:cs typeface="Lato"/>
              <a:sym typeface="Lato"/>
            </a:endParaRPr>
          </a:p>
          <a:p>
            <a:pPr indent="0" lvl="0" marL="457200" rtl="0" algn="l">
              <a:spcBef>
                <a:spcPts val="1600"/>
              </a:spcBef>
              <a:spcAft>
                <a:spcPts val="1200"/>
              </a:spcAft>
              <a:buNone/>
            </a:pPr>
            <a:r>
              <a:t/>
            </a:r>
            <a:endParaRPr sz="1600"/>
          </a:p>
        </p:txBody>
      </p:sp>
      <p:sp>
        <p:nvSpPr>
          <p:cNvPr id="88" name="Google Shape;88;p16"/>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rPr>
              <a:t>Scope of Work</a:t>
            </a:r>
            <a:endParaRPr b="1" sz="2100">
              <a:solidFill>
                <a:schemeClr val="dk1"/>
              </a:solidFill>
            </a:endParaRPr>
          </a:p>
          <a:p>
            <a:pPr indent="-330200" lvl="0" marL="457200" rtl="0" algn="l">
              <a:spcBef>
                <a:spcPts val="1200"/>
              </a:spcBef>
              <a:spcAft>
                <a:spcPts val="0"/>
              </a:spcAft>
              <a:buSzPts val="1600"/>
              <a:buChar char="●"/>
            </a:pPr>
            <a:r>
              <a:rPr lang="en" sz="1800"/>
              <a:t>Simulation of water after dam break.</a:t>
            </a:r>
            <a:endParaRPr sz="1800"/>
          </a:p>
          <a:p>
            <a:pPr indent="-342900" lvl="0" marL="457200" rtl="0" algn="l">
              <a:spcBef>
                <a:spcPts val="0"/>
              </a:spcBef>
              <a:spcAft>
                <a:spcPts val="0"/>
              </a:spcAft>
              <a:buSzPts val="1800"/>
              <a:buChar char="●"/>
            </a:pPr>
            <a:r>
              <a:rPr lang="en" sz="1800"/>
              <a:t>Avalanche Simulation</a:t>
            </a:r>
            <a:endParaRPr sz="1800"/>
          </a:p>
          <a:p>
            <a:pPr indent="-342900" lvl="0" marL="457200" rtl="0" algn="l">
              <a:spcBef>
                <a:spcPts val="0"/>
              </a:spcBef>
              <a:spcAft>
                <a:spcPts val="0"/>
              </a:spcAft>
              <a:buSzPts val="1800"/>
              <a:buChar char="●"/>
            </a:pPr>
            <a:r>
              <a:rPr lang="en" sz="1800"/>
              <a:t>Sloshing of water in water tanker truck</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Our Model: GNS Framework</a:t>
            </a:r>
            <a:endParaRPr sz="3000"/>
          </a:p>
        </p:txBody>
      </p:sp>
      <p:sp>
        <p:nvSpPr>
          <p:cNvPr id="94" name="Google Shape;94;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57150" rtl="0" algn="l">
              <a:lnSpc>
                <a:spcPct val="130000"/>
              </a:lnSpc>
              <a:spcBef>
                <a:spcPts val="0"/>
              </a:spcBef>
              <a:spcAft>
                <a:spcPts val="0"/>
              </a:spcAft>
              <a:buNone/>
            </a:pPr>
            <a:r>
              <a:rPr lang="en" sz="1400">
                <a:solidFill>
                  <a:srgbClr val="666666"/>
                </a:solidFill>
              </a:rPr>
              <a:t>Graph Network-based simulator framework is single deep learning architecture. This framework can be used to  learn to simulate complex physics problems. It is  found that GNS can learn to accurately simulate a wide range of physical systems in which fluids, rigid solids, and deformable materials interact with one another.</a:t>
            </a:r>
            <a:endParaRPr sz="1400">
              <a:solidFill>
                <a:srgbClr val="666666"/>
              </a:solidFill>
            </a:endParaRPr>
          </a:p>
          <a:p>
            <a:pPr indent="0" lvl="0" marL="57150" rtl="0" algn="l">
              <a:lnSpc>
                <a:spcPct val="130000"/>
              </a:lnSpc>
              <a:spcBef>
                <a:spcPts val="1600"/>
              </a:spcBef>
              <a:spcAft>
                <a:spcPts val="0"/>
              </a:spcAft>
              <a:buNone/>
            </a:pPr>
            <a:r>
              <a:rPr lang="en" sz="1400">
                <a:solidFill>
                  <a:srgbClr val="666666"/>
                </a:solidFill>
              </a:rPr>
              <a:t>The  framework imposes strong inductive biases, where rich physical states are represented by graphs of interacting particles, and complex dynamics are approximated by learned message-passing among nodes.</a:t>
            </a:r>
            <a:endParaRPr sz="1400">
              <a:solidFill>
                <a:srgbClr val="666666"/>
              </a:solidFill>
            </a:endParaRPr>
          </a:p>
          <a:p>
            <a:pPr indent="0" lvl="0" marL="0" rtl="0" algn="l">
              <a:spcBef>
                <a:spcPts val="1600"/>
              </a:spcBef>
              <a:spcAft>
                <a:spcPts val="1200"/>
              </a:spcAft>
              <a:buNone/>
            </a:pPr>
            <a:r>
              <a:t/>
            </a:r>
            <a:endParaRPr sz="140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GNS Framework: Working</a:t>
            </a:r>
            <a:endParaRPr/>
          </a:p>
        </p:txBody>
      </p:sp>
      <p:pic>
        <p:nvPicPr>
          <p:cNvPr id="100" name="Google Shape;100;p18"/>
          <p:cNvPicPr preferRelativeResize="0"/>
          <p:nvPr/>
        </p:nvPicPr>
        <p:blipFill>
          <a:blip r:embed="rId3">
            <a:alphaModFix/>
          </a:blip>
          <a:stretch>
            <a:fillRect/>
          </a:stretch>
        </p:blipFill>
        <p:spPr>
          <a:xfrm>
            <a:off x="655775" y="1747425"/>
            <a:ext cx="7726224" cy="335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Experiments Carried Out </a:t>
            </a:r>
            <a:endParaRPr/>
          </a:p>
        </p:txBody>
      </p:sp>
      <p:sp>
        <p:nvSpPr>
          <p:cNvPr id="106" name="Google Shape;106;p19"/>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rPr>
              <a:t>Experiment</a:t>
            </a:r>
            <a:r>
              <a:rPr b="1" lang="en" sz="2100">
                <a:solidFill>
                  <a:schemeClr val="dk1"/>
                </a:solidFill>
              </a:rPr>
              <a:t> 1</a:t>
            </a:r>
            <a:endParaRPr b="1" sz="2100">
              <a:solidFill>
                <a:schemeClr val="dk1"/>
              </a:solidFill>
            </a:endParaRPr>
          </a:p>
          <a:p>
            <a:pPr indent="-330200" lvl="0" marL="457200" rtl="0" algn="l">
              <a:spcBef>
                <a:spcPts val="1200"/>
              </a:spcBef>
              <a:spcAft>
                <a:spcPts val="0"/>
              </a:spcAft>
              <a:buSzPts val="1600"/>
              <a:buChar char="●"/>
            </a:pPr>
            <a:r>
              <a:rPr lang="en" sz="1600"/>
              <a:t>Creating Specific Models for Sand, Goop and Water Ramps.</a:t>
            </a:r>
            <a:endParaRPr sz="1600"/>
          </a:p>
        </p:txBody>
      </p:sp>
      <p:sp>
        <p:nvSpPr>
          <p:cNvPr id="107" name="Google Shape;107;p19"/>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100">
                <a:solidFill>
                  <a:schemeClr val="dk1"/>
                </a:solidFill>
              </a:rPr>
              <a:t>Experiment</a:t>
            </a:r>
            <a:r>
              <a:rPr b="1" lang="en" sz="2100">
                <a:solidFill>
                  <a:schemeClr val="dk1"/>
                </a:solidFill>
              </a:rPr>
              <a:t> 2</a:t>
            </a:r>
            <a:endParaRPr b="1" sz="2100">
              <a:solidFill>
                <a:schemeClr val="dk1"/>
              </a:solidFill>
            </a:endParaRPr>
          </a:p>
          <a:p>
            <a:pPr indent="-330200" lvl="0" marL="457200" rtl="0" algn="l">
              <a:spcBef>
                <a:spcPts val="1200"/>
              </a:spcBef>
              <a:spcAft>
                <a:spcPts val="0"/>
              </a:spcAft>
              <a:buSzPts val="1600"/>
              <a:buChar char="●"/>
            </a:pPr>
            <a:r>
              <a:rPr lang="en" sz="1600"/>
              <a:t>Creating a Generic Model for materials that have similar properties.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413175" y="257975"/>
            <a:ext cx="8369100" cy="530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2644"/>
              <a:t>Experiment 1:</a:t>
            </a:r>
            <a:r>
              <a:rPr b="1" lang="en"/>
              <a:t> </a:t>
            </a:r>
            <a:r>
              <a:rPr b="1" lang="en" sz="1822">
                <a:solidFill>
                  <a:srgbClr val="FFFFFF"/>
                </a:solidFill>
              </a:rPr>
              <a:t>Creating Specific Models for Sand, Goop and Water Ramps.</a:t>
            </a:r>
            <a:endParaRPr b="1" sz="4422">
              <a:solidFill>
                <a:srgbClr val="FFFFFF"/>
              </a:solidFill>
            </a:endParaRPr>
          </a:p>
        </p:txBody>
      </p:sp>
      <p:sp>
        <p:nvSpPr>
          <p:cNvPr id="113" name="Google Shape;113;p20"/>
          <p:cNvSpPr txBox="1"/>
          <p:nvPr/>
        </p:nvSpPr>
        <p:spPr>
          <a:xfrm>
            <a:off x="163475" y="1242075"/>
            <a:ext cx="277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1.1 </a:t>
            </a:r>
            <a:r>
              <a:rPr b="1" lang="en" sz="1600">
                <a:solidFill>
                  <a:srgbClr val="FFFFFF"/>
                </a:solidFill>
                <a:latin typeface="Roboto"/>
                <a:ea typeface="Roboto"/>
                <a:cs typeface="Roboto"/>
                <a:sym typeface="Roboto"/>
              </a:rPr>
              <a:t>Water-Ramps</a:t>
            </a:r>
            <a:endParaRPr b="1" sz="1600">
              <a:solidFill>
                <a:srgbClr val="FFFFFF"/>
              </a:solidFill>
              <a:latin typeface="Roboto"/>
              <a:ea typeface="Roboto"/>
              <a:cs typeface="Roboto"/>
              <a:sym typeface="Roboto"/>
            </a:endParaRPr>
          </a:p>
        </p:txBody>
      </p:sp>
      <p:pic>
        <p:nvPicPr>
          <p:cNvPr id="114" name="Google Shape;114;p20"/>
          <p:cNvPicPr preferRelativeResize="0"/>
          <p:nvPr/>
        </p:nvPicPr>
        <p:blipFill>
          <a:blip r:embed="rId3">
            <a:alphaModFix/>
          </a:blip>
          <a:stretch>
            <a:fillRect/>
          </a:stretch>
        </p:blipFill>
        <p:spPr>
          <a:xfrm>
            <a:off x="3097250" y="1043025"/>
            <a:ext cx="5935376" cy="3604725"/>
          </a:xfrm>
          <a:prstGeom prst="rect">
            <a:avLst/>
          </a:prstGeom>
          <a:noFill/>
          <a:ln>
            <a:noFill/>
          </a:ln>
        </p:spPr>
      </p:pic>
      <p:sp>
        <p:nvSpPr>
          <p:cNvPr id="115" name="Google Shape;115;p20"/>
          <p:cNvSpPr txBox="1"/>
          <p:nvPr/>
        </p:nvSpPr>
        <p:spPr>
          <a:xfrm>
            <a:off x="48875" y="1728875"/>
            <a:ext cx="3000000" cy="2295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 sz="1200" u="sng">
                <a:solidFill>
                  <a:srgbClr val="FFFFFF"/>
                </a:solidFill>
                <a:latin typeface="Roboto"/>
                <a:ea typeface="Roboto"/>
                <a:cs typeface="Roboto"/>
                <a:sym typeface="Roboto"/>
              </a:rPr>
              <a:t>Learnings from the graph</a:t>
            </a:r>
            <a:endParaRPr sz="1200" u="sng">
              <a:solidFill>
                <a:srgbClr val="FFFFFF"/>
              </a:solidFill>
              <a:latin typeface="Roboto"/>
              <a:ea typeface="Roboto"/>
              <a:cs typeface="Roboto"/>
              <a:sym typeface="Roboto"/>
            </a:endParaRPr>
          </a:p>
          <a:p>
            <a:pPr indent="-304800" lvl="0" marL="457200" rtl="0" algn="l">
              <a:lnSpc>
                <a:spcPct val="140000"/>
              </a:lnSpc>
              <a:spcBef>
                <a:spcPts val="300"/>
              </a:spcBef>
              <a:spcAft>
                <a:spcPts val="0"/>
              </a:spcAft>
              <a:buClr>
                <a:srgbClr val="FFFFFF"/>
              </a:buClr>
              <a:buSzPts val="1200"/>
              <a:buFont typeface="Roboto"/>
              <a:buAutoNum type="arabicPeriod"/>
            </a:pPr>
            <a:r>
              <a:rPr lang="en" sz="1200">
                <a:solidFill>
                  <a:srgbClr val="FFFFFF"/>
                </a:solidFill>
                <a:latin typeface="Roboto"/>
                <a:ea typeface="Roboto"/>
                <a:cs typeface="Roboto"/>
                <a:sym typeface="Roboto"/>
              </a:rPr>
              <a:t>The model was trained for 6M training steps.</a:t>
            </a:r>
            <a:endParaRPr sz="1200">
              <a:solidFill>
                <a:srgbClr val="FFFFFF"/>
              </a:solidFill>
              <a:latin typeface="Roboto"/>
              <a:ea typeface="Roboto"/>
              <a:cs typeface="Roboto"/>
              <a:sym typeface="Roboto"/>
            </a:endParaRPr>
          </a:p>
          <a:p>
            <a:pPr indent="-304800" lvl="0" marL="457200" rtl="0" algn="l">
              <a:lnSpc>
                <a:spcPct val="140000"/>
              </a:lnSpc>
              <a:spcBef>
                <a:spcPts val="300"/>
              </a:spcBef>
              <a:spcAft>
                <a:spcPts val="0"/>
              </a:spcAft>
              <a:buClr>
                <a:srgbClr val="FFFFFF"/>
              </a:buClr>
              <a:buSzPts val="1200"/>
              <a:buFont typeface="Roboto"/>
              <a:buAutoNum type="arabicPeriod"/>
            </a:pPr>
            <a:r>
              <a:rPr lang="en" sz="1200">
                <a:solidFill>
                  <a:srgbClr val="FFFFFF"/>
                </a:solidFill>
                <a:latin typeface="Roboto"/>
                <a:ea typeface="Roboto"/>
                <a:cs typeface="Roboto"/>
                <a:sym typeface="Roboto"/>
              </a:rPr>
              <a:t>We observe a gradual decrease in validation loss over the training process.</a:t>
            </a:r>
            <a:endParaRPr sz="1200">
              <a:solidFill>
                <a:srgbClr val="FFFFFF"/>
              </a:solidFill>
              <a:latin typeface="Roboto"/>
              <a:ea typeface="Roboto"/>
              <a:cs typeface="Roboto"/>
              <a:sym typeface="Roboto"/>
            </a:endParaRPr>
          </a:p>
          <a:p>
            <a:pPr indent="-304800" lvl="0" marL="457200" rtl="0" algn="l">
              <a:lnSpc>
                <a:spcPct val="140000"/>
              </a:lnSpc>
              <a:spcBef>
                <a:spcPts val="300"/>
              </a:spcBef>
              <a:spcAft>
                <a:spcPts val="300"/>
              </a:spcAft>
              <a:buClr>
                <a:srgbClr val="FFFFFF"/>
              </a:buClr>
              <a:buSzPts val="1200"/>
              <a:buFont typeface="Roboto"/>
              <a:buAutoNum type="arabicPeriod"/>
            </a:pPr>
            <a:r>
              <a:rPr lang="en" sz="1200">
                <a:solidFill>
                  <a:srgbClr val="FFFFFF"/>
                </a:solidFill>
                <a:latin typeface="Roboto"/>
                <a:ea typeface="Roboto"/>
                <a:cs typeface="Roboto"/>
                <a:sym typeface="Roboto"/>
              </a:rPr>
              <a:t>The best validation loss is 5</a:t>
            </a:r>
            <a:r>
              <a:rPr lang="en" sz="1100">
                <a:solidFill>
                  <a:srgbClr val="FFFFFF"/>
                </a:solidFill>
                <a:latin typeface="Roboto"/>
                <a:ea typeface="Roboto"/>
                <a:cs typeface="Roboto"/>
                <a:sym typeface="Roboto"/>
              </a:rPr>
              <a:t>✕</a:t>
            </a:r>
            <a:r>
              <a:rPr lang="en" sz="1200">
                <a:solidFill>
                  <a:srgbClr val="FFFFFF"/>
                </a:solidFill>
                <a:latin typeface="Roboto"/>
                <a:ea typeface="Roboto"/>
                <a:cs typeface="Roboto"/>
                <a:sym typeface="Roboto"/>
              </a:rPr>
              <a:t>10^-9 (one step MSE loss)</a:t>
            </a:r>
            <a:endParaRPr sz="1200" u="sng">
              <a:solidFill>
                <a:srgbClr val="FFFFFF"/>
              </a:solidFill>
              <a:latin typeface="Roboto"/>
              <a:ea typeface="Roboto"/>
              <a:cs typeface="Roboto"/>
              <a:sym typeface="Roboto"/>
            </a:endParaRPr>
          </a:p>
        </p:txBody>
      </p:sp>
      <p:sp>
        <p:nvSpPr>
          <p:cNvPr id="116" name="Google Shape;116;p20"/>
          <p:cNvSpPr txBox="1"/>
          <p:nvPr/>
        </p:nvSpPr>
        <p:spPr>
          <a:xfrm>
            <a:off x="5306225" y="2546975"/>
            <a:ext cx="198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Training </a:t>
            </a:r>
            <a:r>
              <a:rPr lang="en" sz="1100">
                <a:latin typeface="Roboto"/>
                <a:ea typeface="Roboto"/>
                <a:cs typeface="Roboto"/>
                <a:sym typeface="Roboto"/>
              </a:rPr>
              <a:t>loss vs training step</a:t>
            </a:r>
            <a:endParaRPr sz="1100">
              <a:latin typeface="Roboto"/>
              <a:ea typeface="Roboto"/>
              <a:cs typeface="Roboto"/>
              <a:sym typeface="Roboto"/>
            </a:endParaRPr>
          </a:p>
        </p:txBody>
      </p:sp>
      <p:sp>
        <p:nvSpPr>
          <p:cNvPr id="117" name="Google Shape;117;p20"/>
          <p:cNvSpPr txBox="1"/>
          <p:nvPr/>
        </p:nvSpPr>
        <p:spPr>
          <a:xfrm>
            <a:off x="5171800" y="4389900"/>
            <a:ext cx="211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V</a:t>
            </a:r>
            <a:r>
              <a:rPr lang="en" sz="1100">
                <a:latin typeface="Roboto"/>
                <a:ea typeface="Roboto"/>
                <a:cs typeface="Roboto"/>
                <a:sym typeface="Roboto"/>
              </a:rPr>
              <a:t>alidation </a:t>
            </a:r>
            <a:r>
              <a:rPr lang="en" sz="1100">
                <a:latin typeface="Roboto"/>
                <a:ea typeface="Roboto"/>
                <a:cs typeface="Roboto"/>
                <a:sym typeface="Roboto"/>
              </a:rPr>
              <a:t>loss vs training step </a:t>
            </a:r>
            <a:endParaRPr sz="1100">
              <a:latin typeface="Roboto"/>
              <a:ea typeface="Roboto"/>
              <a:cs typeface="Roboto"/>
              <a:sym typeface="Roboto"/>
            </a:endParaRPr>
          </a:p>
        </p:txBody>
      </p:sp>
      <p:sp>
        <p:nvSpPr>
          <p:cNvPr id="118" name="Google Shape;118;p20"/>
          <p:cNvSpPr txBox="1"/>
          <p:nvPr/>
        </p:nvSpPr>
        <p:spPr>
          <a:xfrm>
            <a:off x="7396250" y="1043025"/>
            <a:ext cx="215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W</a:t>
            </a:r>
            <a:r>
              <a:rPr lang="en" sz="800">
                <a:latin typeface="Roboto"/>
                <a:ea typeface="Roboto"/>
                <a:cs typeface="Roboto"/>
                <a:sym typeface="Roboto"/>
              </a:rPr>
              <a:t>ater Ramps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No of T</a:t>
            </a:r>
            <a:r>
              <a:rPr lang="en" sz="800">
                <a:latin typeface="Roboto"/>
                <a:ea typeface="Roboto"/>
                <a:cs typeface="Roboto"/>
                <a:sym typeface="Roboto"/>
              </a:rPr>
              <a:t>raining samples- 1000</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No of Val</a:t>
            </a:r>
            <a:r>
              <a:rPr lang="en" sz="800">
                <a:latin typeface="Roboto"/>
                <a:ea typeface="Roboto"/>
                <a:cs typeface="Roboto"/>
                <a:sym typeface="Roboto"/>
              </a:rPr>
              <a:t>idation samples - 100</a:t>
            </a:r>
            <a:endParaRPr sz="8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413175" y="257975"/>
            <a:ext cx="8369100" cy="530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2644"/>
              <a:t>Experiment 1:</a:t>
            </a:r>
            <a:r>
              <a:rPr b="1" lang="en"/>
              <a:t> </a:t>
            </a:r>
            <a:r>
              <a:rPr b="1" lang="en" sz="1822">
                <a:solidFill>
                  <a:srgbClr val="FFFFFF"/>
                </a:solidFill>
              </a:rPr>
              <a:t>Creating Specific Models for Sand, Goop and Water Ramps.</a:t>
            </a:r>
            <a:endParaRPr b="1" sz="4422">
              <a:solidFill>
                <a:srgbClr val="FFFFFF"/>
              </a:solidFill>
            </a:endParaRPr>
          </a:p>
        </p:txBody>
      </p:sp>
      <p:sp>
        <p:nvSpPr>
          <p:cNvPr id="124" name="Google Shape;124;p21"/>
          <p:cNvSpPr txBox="1"/>
          <p:nvPr/>
        </p:nvSpPr>
        <p:spPr>
          <a:xfrm>
            <a:off x="163475" y="1328675"/>
            <a:ext cx="277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FFFF"/>
                </a:solidFill>
                <a:latin typeface="Roboto"/>
                <a:ea typeface="Roboto"/>
                <a:cs typeface="Roboto"/>
                <a:sym typeface="Roboto"/>
              </a:rPr>
              <a:t>1.2 Sand</a:t>
            </a:r>
            <a:endParaRPr b="1" sz="1600">
              <a:solidFill>
                <a:srgbClr val="FFFFFF"/>
              </a:solidFill>
              <a:latin typeface="Roboto"/>
              <a:ea typeface="Roboto"/>
              <a:cs typeface="Roboto"/>
              <a:sym typeface="Roboto"/>
            </a:endParaRPr>
          </a:p>
        </p:txBody>
      </p:sp>
      <p:sp>
        <p:nvSpPr>
          <p:cNvPr id="125" name="Google Shape;125;p21"/>
          <p:cNvSpPr txBox="1"/>
          <p:nvPr/>
        </p:nvSpPr>
        <p:spPr>
          <a:xfrm>
            <a:off x="48875" y="1728875"/>
            <a:ext cx="3000000" cy="22950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0"/>
              </a:spcBef>
              <a:spcAft>
                <a:spcPts val="0"/>
              </a:spcAft>
              <a:buNone/>
            </a:pPr>
            <a:r>
              <a:rPr lang="en" sz="1200" u="sng">
                <a:solidFill>
                  <a:srgbClr val="FFFFFF"/>
                </a:solidFill>
                <a:latin typeface="Roboto"/>
                <a:ea typeface="Roboto"/>
                <a:cs typeface="Roboto"/>
                <a:sym typeface="Roboto"/>
              </a:rPr>
              <a:t>Learnings from the graph</a:t>
            </a:r>
            <a:endParaRPr sz="1200" u="sng">
              <a:solidFill>
                <a:srgbClr val="FFFFFF"/>
              </a:solidFill>
              <a:latin typeface="Roboto"/>
              <a:ea typeface="Roboto"/>
              <a:cs typeface="Roboto"/>
              <a:sym typeface="Roboto"/>
            </a:endParaRPr>
          </a:p>
          <a:p>
            <a:pPr indent="-304800" lvl="0" marL="457200" rtl="0" algn="l">
              <a:lnSpc>
                <a:spcPct val="140000"/>
              </a:lnSpc>
              <a:spcBef>
                <a:spcPts val="300"/>
              </a:spcBef>
              <a:spcAft>
                <a:spcPts val="0"/>
              </a:spcAft>
              <a:buClr>
                <a:srgbClr val="FFFFFF"/>
              </a:buClr>
              <a:buSzPts val="1200"/>
              <a:buFont typeface="Roboto"/>
              <a:buAutoNum type="arabicPeriod"/>
            </a:pPr>
            <a:r>
              <a:rPr lang="en" sz="1200">
                <a:solidFill>
                  <a:srgbClr val="FFFFFF"/>
                </a:solidFill>
                <a:latin typeface="Roboto"/>
                <a:ea typeface="Roboto"/>
                <a:cs typeface="Roboto"/>
                <a:sym typeface="Roboto"/>
              </a:rPr>
              <a:t>The model was trained for 3M training steps.</a:t>
            </a:r>
            <a:endParaRPr sz="1200">
              <a:solidFill>
                <a:srgbClr val="FFFFFF"/>
              </a:solidFill>
              <a:latin typeface="Roboto"/>
              <a:ea typeface="Roboto"/>
              <a:cs typeface="Roboto"/>
              <a:sym typeface="Roboto"/>
            </a:endParaRPr>
          </a:p>
          <a:p>
            <a:pPr indent="-304800" lvl="0" marL="457200" rtl="0" algn="l">
              <a:lnSpc>
                <a:spcPct val="140000"/>
              </a:lnSpc>
              <a:spcBef>
                <a:spcPts val="300"/>
              </a:spcBef>
              <a:spcAft>
                <a:spcPts val="0"/>
              </a:spcAft>
              <a:buClr>
                <a:srgbClr val="FFFFFF"/>
              </a:buClr>
              <a:buSzPts val="1200"/>
              <a:buFont typeface="Roboto"/>
              <a:buAutoNum type="arabicPeriod"/>
            </a:pPr>
            <a:r>
              <a:rPr lang="en" sz="1200">
                <a:solidFill>
                  <a:srgbClr val="FFFFFF"/>
                </a:solidFill>
                <a:latin typeface="Roboto"/>
                <a:ea typeface="Roboto"/>
                <a:cs typeface="Roboto"/>
                <a:sym typeface="Roboto"/>
              </a:rPr>
              <a:t>We observe that validation loss almost remains constant after the first 500k steps.</a:t>
            </a:r>
            <a:endParaRPr sz="1200">
              <a:solidFill>
                <a:srgbClr val="FFFFFF"/>
              </a:solidFill>
              <a:latin typeface="Roboto"/>
              <a:ea typeface="Roboto"/>
              <a:cs typeface="Roboto"/>
              <a:sym typeface="Roboto"/>
            </a:endParaRPr>
          </a:p>
          <a:p>
            <a:pPr indent="-304800" lvl="0" marL="457200" rtl="0" algn="l">
              <a:lnSpc>
                <a:spcPct val="140000"/>
              </a:lnSpc>
              <a:spcBef>
                <a:spcPts val="300"/>
              </a:spcBef>
              <a:spcAft>
                <a:spcPts val="300"/>
              </a:spcAft>
              <a:buClr>
                <a:srgbClr val="FFFFFF"/>
              </a:buClr>
              <a:buSzPts val="1200"/>
              <a:buFont typeface="Roboto"/>
              <a:buAutoNum type="arabicPeriod"/>
            </a:pPr>
            <a:r>
              <a:rPr lang="en" sz="1200">
                <a:solidFill>
                  <a:srgbClr val="FFFFFF"/>
                </a:solidFill>
                <a:latin typeface="Roboto"/>
                <a:ea typeface="Roboto"/>
                <a:cs typeface="Roboto"/>
                <a:sym typeface="Roboto"/>
              </a:rPr>
              <a:t>The best validation loss is 7.09✕10^-9 (one step MSE loss)</a:t>
            </a:r>
            <a:endParaRPr sz="1200" u="sng">
              <a:solidFill>
                <a:srgbClr val="FFFFFF"/>
              </a:solidFill>
              <a:latin typeface="Roboto"/>
              <a:ea typeface="Roboto"/>
              <a:cs typeface="Roboto"/>
              <a:sym typeface="Roboto"/>
            </a:endParaRPr>
          </a:p>
        </p:txBody>
      </p:sp>
      <p:pic>
        <p:nvPicPr>
          <p:cNvPr id="126" name="Google Shape;126;p21"/>
          <p:cNvPicPr preferRelativeResize="0"/>
          <p:nvPr/>
        </p:nvPicPr>
        <p:blipFill>
          <a:blip r:embed="rId3">
            <a:alphaModFix/>
          </a:blip>
          <a:stretch>
            <a:fillRect/>
          </a:stretch>
        </p:blipFill>
        <p:spPr>
          <a:xfrm>
            <a:off x="3089275" y="1138575"/>
            <a:ext cx="5939725" cy="3574975"/>
          </a:xfrm>
          <a:prstGeom prst="rect">
            <a:avLst/>
          </a:prstGeom>
          <a:noFill/>
          <a:ln>
            <a:noFill/>
          </a:ln>
        </p:spPr>
      </p:pic>
      <p:sp>
        <p:nvSpPr>
          <p:cNvPr id="127" name="Google Shape;127;p21"/>
          <p:cNvSpPr txBox="1"/>
          <p:nvPr/>
        </p:nvSpPr>
        <p:spPr>
          <a:xfrm>
            <a:off x="5306225" y="2623175"/>
            <a:ext cx="198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Training loss vs training step</a:t>
            </a:r>
            <a:endParaRPr sz="1100">
              <a:latin typeface="Roboto"/>
              <a:ea typeface="Roboto"/>
              <a:cs typeface="Roboto"/>
              <a:sym typeface="Roboto"/>
            </a:endParaRPr>
          </a:p>
        </p:txBody>
      </p:sp>
      <p:sp>
        <p:nvSpPr>
          <p:cNvPr id="128" name="Google Shape;128;p21"/>
          <p:cNvSpPr txBox="1"/>
          <p:nvPr/>
        </p:nvSpPr>
        <p:spPr>
          <a:xfrm>
            <a:off x="5311675" y="4451975"/>
            <a:ext cx="216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Validation </a:t>
            </a:r>
            <a:r>
              <a:rPr lang="en" sz="1100">
                <a:latin typeface="Roboto"/>
                <a:ea typeface="Roboto"/>
                <a:cs typeface="Roboto"/>
                <a:sym typeface="Roboto"/>
              </a:rPr>
              <a:t>loss vs training step</a:t>
            </a:r>
            <a:endParaRPr sz="1100">
              <a:latin typeface="Roboto"/>
              <a:ea typeface="Roboto"/>
              <a:cs typeface="Roboto"/>
              <a:sym typeface="Roboto"/>
            </a:endParaRPr>
          </a:p>
        </p:txBody>
      </p:sp>
      <p:sp>
        <p:nvSpPr>
          <p:cNvPr id="129" name="Google Shape;129;p21"/>
          <p:cNvSpPr txBox="1"/>
          <p:nvPr/>
        </p:nvSpPr>
        <p:spPr>
          <a:xfrm>
            <a:off x="7396250" y="1195425"/>
            <a:ext cx="215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Sand</a:t>
            </a:r>
            <a:r>
              <a:rPr lang="en" sz="800">
                <a:latin typeface="Roboto"/>
                <a:ea typeface="Roboto"/>
                <a:cs typeface="Roboto"/>
                <a:sym typeface="Roboto"/>
              </a:rPr>
              <a:t> :</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No</a:t>
            </a:r>
            <a:r>
              <a:rPr lang="en" sz="800">
                <a:latin typeface="Roboto"/>
                <a:ea typeface="Roboto"/>
                <a:cs typeface="Roboto"/>
                <a:sym typeface="Roboto"/>
              </a:rPr>
              <a:t> of Training samples- 1000</a:t>
            </a:r>
            <a:endParaRPr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No of Validation samples - 30</a:t>
            </a:r>
            <a:endParaRPr sz="8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